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2" r:id="rId28"/>
    <p:sldId id="293" r:id="rId29"/>
    <p:sldId id="294" r:id="rId30"/>
    <p:sldId id="295" r:id="rId31"/>
    <p:sldId id="296" r:id="rId32"/>
    <p:sldId id="297" r:id="rId33"/>
    <p:sldId id="311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9" r:id="rId114"/>
    <p:sldId id="380" r:id="rId115"/>
    <p:sldId id="381" r:id="rId116"/>
    <p:sldId id="382" r:id="rId117"/>
    <p:sldId id="383" r:id="rId118"/>
    <p:sldId id="384" r:id="rId119"/>
    <p:sldId id="385" r:id="rId120"/>
    <p:sldId id="386" r:id="rId121"/>
    <p:sldId id="387" r:id="rId122"/>
    <p:sldId id="388" r:id="rId123"/>
    <p:sldId id="389" r:id="rId124"/>
    <p:sldId id="390" r:id="rId125"/>
    <p:sldId id="391" r:id="rId126"/>
    <p:sldId id="392" r:id="rId127"/>
    <p:sldId id="393" r:id="rId128"/>
    <p:sldId id="394" r:id="rId129"/>
    <p:sldId id="395" r:id="rId130"/>
    <p:sldId id="396" r:id="rId131"/>
    <p:sldId id="397" r:id="rId132"/>
    <p:sldId id="398" r:id="rId133"/>
    <p:sldId id="399" r:id="rId134"/>
    <p:sldId id="400" r:id="rId135"/>
    <p:sldId id="401" r:id="rId136"/>
    <p:sldId id="402" r:id="rId137"/>
    <p:sldId id="403" r:id="rId138"/>
    <p:sldId id="404" r:id="rId139"/>
    <p:sldId id="405" r:id="rId140"/>
    <p:sldId id="406" r:id="rId141"/>
    <p:sldId id="407" r:id="rId142"/>
    <p:sldId id="408" r:id="rId143"/>
    <p:sldId id="409" r:id="rId144"/>
    <p:sldId id="410" r:id="rId145"/>
    <p:sldId id="411" r:id="rId146"/>
    <p:sldId id="412" r:id="rId147"/>
    <p:sldId id="413" r:id="rId148"/>
    <p:sldId id="414" r:id="rId149"/>
    <p:sldId id="415" r:id="rId150"/>
    <p:sldId id="416" r:id="rId151"/>
    <p:sldId id="417" r:id="rId152"/>
    <p:sldId id="418" r:id="rId153"/>
    <p:sldId id="419" r:id="rId154"/>
    <p:sldId id="420" r:id="rId155"/>
    <p:sldId id="421" r:id="rId156"/>
    <p:sldId id="422" r:id="rId157"/>
    <p:sldId id="423" r:id="rId158"/>
    <p:sldId id="424" r:id="rId159"/>
    <p:sldId id="425" r:id="rId160"/>
    <p:sldId id="426" r:id="rId161"/>
    <p:sldId id="427" r:id="rId162"/>
    <p:sldId id="428" r:id="rId163"/>
    <p:sldId id="429" r:id="rId164"/>
    <p:sldId id="430" r:id="rId165"/>
    <p:sldId id="431" r:id="rId166"/>
    <p:sldId id="432" r:id="rId167"/>
    <p:sldId id="433" r:id="rId168"/>
    <p:sldId id="434" r:id="rId169"/>
    <p:sldId id="435" r:id="rId170"/>
    <p:sldId id="436" r:id="rId171"/>
    <p:sldId id="437" r:id="rId172"/>
    <p:sldId id="438" r:id="rId173"/>
    <p:sldId id="439" r:id="rId174"/>
    <p:sldId id="440" r:id="rId175"/>
    <p:sldId id="441" r:id="rId176"/>
    <p:sldId id="442" r:id="rId177"/>
    <p:sldId id="443" r:id="rId178"/>
    <p:sldId id="444" r:id="rId179"/>
    <p:sldId id="445" r:id="rId180"/>
    <p:sldId id="446" r:id="rId181"/>
    <p:sldId id="447" r:id="rId182"/>
    <p:sldId id="448" r:id="rId183"/>
    <p:sldId id="449" r:id="rId184"/>
    <p:sldId id="450" r:id="rId185"/>
    <p:sldId id="451" r:id="rId186"/>
    <p:sldId id="452" r:id="rId187"/>
    <p:sldId id="453" r:id="rId188"/>
    <p:sldId id="454" r:id="rId18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9E386F3-A7FC-4387-BBBC-473BFC9EADA5}" type="datetimeFigureOut">
              <a:rPr lang="ar-IQ" smtClean="0"/>
              <a:pPr/>
              <a:t>21/03/1443</a:t>
            </a:fld>
            <a:endParaRPr lang="ar-IQ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ED9FCC-7CE2-4D46-B8FE-74928EAE668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86F3-A7FC-4387-BBBC-473BFC9EADA5}" type="datetimeFigureOut">
              <a:rPr lang="ar-IQ" smtClean="0"/>
              <a:pPr/>
              <a:t>21/03/1443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9FCC-7CE2-4D46-B8FE-74928EAE668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86F3-A7FC-4387-BBBC-473BFC9EADA5}" type="datetimeFigureOut">
              <a:rPr lang="ar-IQ" smtClean="0"/>
              <a:pPr/>
              <a:t>21/03/1443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9FCC-7CE2-4D46-B8FE-74928EAE668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86F3-A7FC-4387-BBBC-473BFC9EADA5}" type="datetimeFigureOut">
              <a:rPr lang="ar-IQ" smtClean="0"/>
              <a:pPr/>
              <a:t>21/03/1443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9FCC-7CE2-4D46-B8FE-74928EAE668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E9E386F3-A7FC-4387-BBBC-473BFC9EADA5}" type="datetimeFigureOut">
              <a:rPr lang="ar-IQ" smtClean="0"/>
              <a:pPr/>
              <a:t>21/03/1443</a:t>
            </a:fld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ED9FCC-7CE2-4D46-B8FE-74928EAE668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86F3-A7FC-4387-BBBC-473BFC9EADA5}" type="datetimeFigureOut">
              <a:rPr lang="ar-IQ" smtClean="0"/>
              <a:pPr/>
              <a:t>21/03/1443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4ED9FCC-7CE2-4D46-B8FE-74928EAE668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مستطيل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86F3-A7FC-4387-BBBC-473BFC9EADA5}" type="datetimeFigureOut">
              <a:rPr lang="ar-IQ" smtClean="0"/>
              <a:pPr/>
              <a:t>21/03/1443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4ED9FCC-7CE2-4D46-B8FE-74928EAE668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86F3-A7FC-4387-BBBC-473BFC9EADA5}" type="datetimeFigureOut">
              <a:rPr lang="ar-IQ" smtClean="0"/>
              <a:pPr/>
              <a:t>21/03/1443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9FCC-7CE2-4D46-B8FE-74928EAE668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مستطيل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86F3-A7FC-4387-BBBC-473BFC9EADA5}" type="datetimeFigureOut">
              <a:rPr lang="ar-IQ" smtClean="0"/>
              <a:pPr/>
              <a:t>21/03/1443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9FCC-7CE2-4D46-B8FE-74928EAE668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9" name="عنصر نائب للتاريخ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E9E386F3-A7FC-4387-BBBC-473BFC9EADA5}" type="datetimeFigureOut">
              <a:rPr lang="ar-IQ" smtClean="0"/>
              <a:pPr/>
              <a:t>21/03/1443</a:t>
            </a:fld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ED9FCC-7CE2-4D46-B8FE-74928EAE668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9E386F3-A7FC-4387-BBBC-473BFC9EADA5}" type="datetimeFigureOut">
              <a:rPr lang="ar-IQ" smtClean="0"/>
              <a:pPr/>
              <a:t>21/03/1443</a:t>
            </a:fld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ED9FCC-7CE2-4D46-B8FE-74928EAE668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9E386F3-A7FC-4387-BBBC-473BFC9EADA5}" type="datetimeFigureOut">
              <a:rPr lang="ar-IQ" smtClean="0"/>
              <a:pPr/>
              <a:t>21/03/1443</a:t>
            </a:fld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4ED9FCC-7CE2-4D46-B8FE-74928EAE668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TREATMENT OF INFECTIOUS DISEASES</a:t>
            </a:r>
            <a:endParaRPr lang="ar-IQ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Empiric versus targeted therapy: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>
                <a:solidFill>
                  <a:schemeClr val="accent3"/>
                </a:solidFill>
              </a:rPr>
              <a:t>Empiric</a:t>
            </a:r>
            <a:r>
              <a:rPr lang="en-US" dirty="0" smtClean="0"/>
              <a:t> antimicrobial therapy is selected to treat a clinical syndrome (e.g. meningitis) before a microbiological diagnosis has been made. </a:t>
            </a:r>
          </a:p>
          <a:p>
            <a:pPr algn="just" rtl="0"/>
            <a:r>
              <a:rPr lang="en-US" dirty="0" smtClean="0">
                <a:solidFill>
                  <a:schemeClr val="accent3"/>
                </a:solidFill>
              </a:rPr>
              <a:t>Targeted</a:t>
            </a:r>
            <a:r>
              <a:rPr lang="en-US" dirty="0" smtClean="0"/>
              <a:t> therapy is aimed at the causal pathogen(s) of </a:t>
            </a:r>
            <a:r>
              <a:rPr lang="en-US" dirty="0" smtClean="0">
                <a:solidFill>
                  <a:schemeClr val="accent3"/>
                </a:solidFill>
              </a:rPr>
              <a:t>known antimicrobial sensitivity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>
                <a:solidFill>
                  <a:srgbClr val="002060"/>
                </a:solidFill>
              </a:rPr>
              <a:t>Ideally, broad-spectrum agents are used in empiric therapy, and narrow-spectrum agents in targeted therapy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Adverse reactions: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6280"/>
          </a:xfrm>
        </p:spPr>
        <p:txBody>
          <a:bodyPr>
            <a:normAutofit fontScale="92500" lnSpcReduction="10000"/>
          </a:bodyPr>
          <a:lstStyle/>
          <a:p>
            <a:pPr algn="just" rtl="0">
              <a:buNone/>
            </a:pPr>
            <a:r>
              <a:rPr lang="en-US" dirty="0" smtClean="0"/>
              <a:t>•Dose-dependent ‘grey baby’ syndrome in infants (cyanosis and circulatory collapse due to inability to conjugate drug and excrete active form in urine).</a:t>
            </a:r>
          </a:p>
          <a:p>
            <a:pPr algn="just" rtl="0">
              <a:buNone/>
            </a:pPr>
            <a:r>
              <a:rPr lang="en-US" dirty="0" smtClean="0"/>
              <a:t>•Reversible dose-dependent bone marrow depression in adults if &gt; 4g per day administered or cumulative dose &gt; 25g.</a:t>
            </a:r>
          </a:p>
          <a:p>
            <a:pPr algn="just" rtl="0">
              <a:buNone/>
            </a:pPr>
            <a:r>
              <a:rPr lang="en-US" dirty="0" smtClean="0"/>
              <a:t>• Severe idiopathic </a:t>
            </a:r>
            <a:r>
              <a:rPr lang="en-US" dirty="0" err="1" smtClean="0"/>
              <a:t>aplastic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 in 1:25000–40000 exposures (unrelated to dose, duration of therapy or route of administration).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Daptomycin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>
            <a:normAutofit/>
          </a:bodyPr>
          <a:lstStyle/>
          <a:p>
            <a:pPr algn="just" rtl="0"/>
            <a:r>
              <a:rPr lang="en-US" dirty="0" err="1" smtClean="0"/>
              <a:t>Daptomycin</a:t>
            </a:r>
            <a:r>
              <a:rPr lang="en-US" dirty="0" smtClean="0"/>
              <a:t> is a cyclic </a:t>
            </a:r>
            <a:r>
              <a:rPr lang="en-US" dirty="0" err="1" smtClean="0"/>
              <a:t>lipopeptide</a:t>
            </a:r>
            <a:r>
              <a:rPr lang="en-US" dirty="0" smtClean="0"/>
              <a:t> which has bactericidal activity against Gram-positive organisms (including MRSA and GRE) but no activity against Gram-negatives. </a:t>
            </a:r>
          </a:p>
          <a:p>
            <a:pPr algn="just" rtl="0"/>
            <a:r>
              <a:rPr lang="en-US" dirty="0" smtClean="0"/>
              <a:t>It is not absorbed orally, and is used intravenously to treat resistant Gram-positive infections, e.g. soft tissue infections and infective </a:t>
            </a:r>
            <a:r>
              <a:rPr lang="en-US" dirty="0" err="1" smtClean="0"/>
              <a:t>endocarditis</a:t>
            </a:r>
            <a:r>
              <a:rPr lang="en-US" dirty="0" smtClean="0"/>
              <a:t>, where other options are not available.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Fusidic</a:t>
            </a:r>
            <a:r>
              <a:rPr lang="en-US" b="1" dirty="0" smtClean="0">
                <a:solidFill>
                  <a:srgbClr val="FF0000"/>
                </a:solidFill>
              </a:rPr>
              <a:t> acid: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This antibiotic, active against Gram-positive bacteria, is available in intravenous, oral or topical formulations. </a:t>
            </a:r>
          </a:p>
          <a:p>
            <a:pPr algn="just" rtl="0"/>
            <a:r>
              <a:rPr lang="en-US" dirty="0" smtClean="0"/>
              <a:t>It is lipid-soluble and distributes well to tissues. </a:t>
            </a:r>
          </a:p>
          <a:p>
            <a:pPr algn="just" rtl="0"/>
            <a:r>
              <a:rPr lang="en-US" dirty="0" smtClean="0"/>
              <a:t>However, its antibacterial activity is unpredictable.</a:t>
            </a:r>
            <a:endParaRPr lang="ar-IQ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Fusidic</a:t>
            </a:r>
            <a:r>
              <a:rPr lang="en-US" dirty="0" smtClean="0"/>
              <a:t> acid is used in combination, typically with anti-</a:t>
            </a:r>
            <a:r>
              <a:rPr lang="en-US" dirty="0" err="1" smtClean="0"/>
              <a:t>staphylococcalpenicillins</a:t>
            </a:r>
            <a:r>
              <a:rPr lang="en-US" dirty="0" smtClean="0"/>
              <a:t>, or for MRSA with </a:t>
            </a:r>
            <a:r>
              <a:rPr lang="en-US" dirty="0" err="1" smtClean="0"/>
              <a:t>clindamycin</a:t>
            </a:r>
            <a:r>
              <a:rPr lang="en-US" dirty="0" smtClean="0"/>
              <a:t> or </a:t>
            </a:r>
            <a:r>
              <a:rPr lang="en-US" dirty="0" err="1" smtClean="0"/>
              <a:t>rifampicin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It interacts with </a:t>
            </a:r>
            <a:r>
              <a:rPr lang="en-US" dirty="0" err="1" smtClean="0"/>
              <a:t>coumarin</a:t>
            </a:r>
            <a:r>
              <a:rPr lang="en-US" dirty="0" smtClean="0"/>
              <a:t> derivatives and oral contraceptives.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Nitrofurantoin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This drug has very rapid renal elimination and is active against aerobic Gram-negative and Gram-positive bacteria, including </a:t>
            </a:r>
            <a:r>
              <a:rPr lang="en-US" dirty="0" err="1" smtClean="0"/>
              <a:t>enterococci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It is used only for treatment of urinary tract infection, being generally safe in pregnancy and childhood. </a:t>
            </a:r>
          </a:p>
          <a:p>
            <a:pPr algn="just" rtl="0"/>
            <a:r>
              <a:rPr lang="en-US" dirty="0" smtClean="0"/>
              <a:t>However, it can produce </a:t>
            </a:r>
            <a:r>
              <a:rPr lang="en-US" dirty="0" err="1" smtClean="0"/>
              <a:t>eosinophilic</a:t>
            </a:r>
            <a:r>
              <a:rPr lang="en-US" dirty="0" smtClean="0"/>
              <a:t> lung infiltrates, fever, pulmonary fibrosis, peripheral neuropathy, hepatitis and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anaemia</a:t>
            </a:r>
            <a:r>
              <a:rPr lang="en-US" dirty="0" smtClean="0"/>
              <a:t>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Linezolid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err="1" smtClean="0"/>
              <a:t>Linezolid</a:t>
            </a:r>
            <a:r>
              <a:rPr lang="en-US" dirty="0" smtClean="0"/>
              <a:t> is the only currently licensed member of the </a:t>
            </a:r>
            <a:r>
              <a:rPr lang="en-US" dirty="0" err="1" smtClean="0"/>
              <a:t>oxazolidinone</a:t>
            </a:r>
            <a:r>
              <a:rPr lang="en-US" dirty="0" smtClean="0"/>
              <a:t> class, which shows excellent oral absorption with good activity against Gram-positive organisms, including MRSA and GRE. </a:t>
            </a:r>
          </a:p>
          <a:p>
            <a:pPr algn="just" rtl="0"/>
            <a:r>
              <a:rPr lang="en-US" dirty="0" smtClean="0"/>
              <a:t>It is competitively inhibited by co-administration of </a:t>
            </a:r>
            <a:r>
              <a:rPr lang="en-US" dirty="0" err="1" smtClean="0"/>
              <a:t>chloramphenicol</a:t>
            </a:r>
            <a:r>
              <a:rPr lang="en-US" dirty="0" smtClean="0"/>
              <a:t>, </a:t>
            </a:r>
            <a:r>
              <a:rPr lang="en-US" dirty="0" err="1" smtClean="0"/>
              <a:t>vancomycin</a:t>
            </a:r>
            <a:r>
              <a:rPr lang="en-US" dirty="0" smtClean="0"/>
              <a:t> or </a:t>
            </a:r>
            <a:r>
              <a:rPr lang="en-US" dirty="0" err="1" smtClean="0"/>
              <a:t>clindamycin</a:t>
            </a:r>
            <a:r>
              <a:rPr lang="en-US" dirty="0" smtClean="0"/>
              <a:t>. </a:t>
            </a:r>
            <a:endParaRPr lang="ar-IQ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 It appears to be very safe, although mild gastrointestinal side-effects and tongue discoloration are common. </a:t>
            </a:r>
          </a:p>
          <a:p>
            <a:pPr algn="just" rtl="0"/>
            <a:r>
              <a:rPr lang="en-US" dirty="0" err="1" smtClean="0"/>
              <a:t>Myelodysplasia</a:t>
            </a:r>
            <a:r>
              <a:rPr lang="en-US" dirty="0" smtClean="0"/>
              <a:t> and peripheral neuropathy can occur with prolonged use.</a:t>
            </a:r>
            <a:endParaRPr lang="ar-IQ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Co-administration with monoamine </a:t>
            </a:r>
            <a:r>
              <a:rPr lang="en-US" dirty="0" err="1" smtClean="0"/>
              <a:t>oxidase</a:t>
            </a:r>
            <a:r>
              <a:rPr lang="en-US" dirty="0" smtClean="0"/>
              <a:t> inhibitors or serotonin re-uptake inhibitor antidepressants should be avoided, as it may precipitate a serotonin syndrome (neuromuscular effects, autonomic hyperactivity and altered mental status).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Spectinomycin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Chemically similar to the </a:t>
            </a:r>
            <a:r>
              <a:rPr lang="en-US" dirty="0" err="1" smtClean="0"/>
              <a:t>aminoglycosides</a:t>
            </a:r>
            <a:r>
              <a:rPr lang="en-US" dirty="0" smtClean="0"/>
              <a:t> and given intramuscularly, </a:t>
            </a:r>
            <a:r>
              <a:rPr lang="en-US" dirty="0" err="1" smtClean="0"/>
              <a:t>spectinomycin</a:t>
            </a:r>
            <a:r>
              <a:rPr lang="en-US" dirty="0" smtClean="0"/>
              <a:t> was developed to treat strains of </a:t>
            </a:r>
            <a:r>
              <a:rPr lang="en-US" u="sng" dirty="0" smtClean="0"/>
              <a:t>N</a:t>
            </a:r>
            <a:r>
              <a:rPr lang="en-US" dirty="0" smtClean="0"/>
              <a:t>. </a:t>
            </a:r>
            <a:r>
              <a:rPr lang="en-US" u="sng" dirty="0" err="1" smtClean="0"/>
              <a:t>gonorrhoeae</a:t>
            </a:r>
            <a:r>
              <a:rPr lang="en-US" dirty="0" smtClean="0"/>
              <a:t> resistant to β-</a:t>
            </a:r>
            <a:r>
              <a:rPr lang="en-US" dirty="0" err="1" smtClean="0"/>
              <a:t>lactam</a:t>
            </a:r>
            <a:r>
              <a:rPr lang="en-US" dirty="0" smtClean="0"/>
              <a:t> antibiotics. </a:t>
            </a:r>
            <a:endParaRPr lang="ar-IQ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Unfortunately, resistance to </a:t>
            </a:r>
            <a:r>
              <a:rPr lang="en-US" dirty="0" err="1" smtClean="0"/>
              <a:t>spectinomycin</a:t>
            </a:r>
            <a:r>
              <a:rPr lang="en-US" dirty="0" smtClean="0"/>
              <a:t> is very common and its only indication is the treatment of </a:t>
            </a:r>
            <a:r>
              <a:rPr lang="en-US" dirty="0" err="1" smtClean="0"/>
              <a:t>gonococcal</a:t>
            </a:r>
            <a:r>
              <a:rPr lang="en-US" dirty="0" smtClean="0"/>
              <a:t> </a:t>
            </a:r>
            <a:r>
              <a:rPr lang="en-US" dirty="0" err="1" smtClean="0"/>
              <a:t>urethritis</a:t>
            </a:r>
            <a:r>
              <a:rPr lang="en-US" dirty="0" smtClean="0"/>
              <a:t> in pregnancy or in patients allergic to β-</a:t>
            </a:r>
            <a:r>
              <a:rPr lang="en-US" dirty="0" err="1" smtClean="0"/>
              <a:t>lactam</a:t>
            </a:r>
            <a:r>
              <a:rPr lang="en-US" dirty="0" smtClean="0"/>
              <a:t> antibiotics.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Optimum empiric therapy differs according to clinical presentation (e.g. pneumonia versus meningitis), patient groups (e.g. children, </a:t>
            </a:r>
            <a:r>
              <a:rPr lang="en-US" dirty="0" err="1" smtClean="0"/>
              <a:t>immunocompromised</a:t>
            </a:r>
            <a:r>
              <a:rPr lang="en-US" dirty="0" smtClean="0"/>
              <a:t> hosts) and local antimicrobial resistance patterns. </a:t>
            </a:r>
          </a:p>
          <a:p>
            <a:pPr algn="just" rtl="0"/>
            <a:r>
              <a:rPr lang="en-US" dirty="0" smtClean="0">
                <a:solidFill>
                  <a:schemeClr val="accent3"/>
                </a:solidFill>
              </a:rPr>
              <a:t>Hospitals should establish local antibiotic policies </a:t>
            </a:r>
            <a:r>
              <a:rPr lang="en-US" dirty="0" smtClean="0"/>
              <a:t>to guide rational antimicrobial prescribing, </a:t>
            </a:r>
            <a:r>
              <a:rPr lang="en-US" dirty="0" err="1" smtClean="0"/>
              <a:t>maximising</a:t>
            </a:r>
            <a:r>
              <a:rPr lang="en-US" dirty="0" smtClean="0"/>
              <a:t> efficacy while </a:t>
            </a:r>
            <a:r>
              <a:rPr lang="en-US" dirty="0" err="1" smtClean="0"/>
              <a:t>minimising</a:t>
            </a:r>
            <a:r>
              <a:rPr lang="en-US" dirty="0" smtClean="0"/>
              <a:t> antimicrobial resistance and cost.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Streptogramins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Quinupristin</a:t>
            </a:r>
            <a:r>
              <a:rPr lang="en-US" dirty="0" smtClean="0"/>
              <a:t>/</a:t>
            </a:r>
            <a:r>
              <a:rPr lang="en-US" dirty="0" err="1" smtClean="0"/>
              <a:t>dalfopristin</a:t>
            </a:r>
            <a:r>
              <a:rPr lang="en-US" dirty="0" smtClean="0"/>
              <a:t> (supplied as a 30:70% combination) is active against MRSA and GRE (</a:t>
            </a:r>
            <a:r>
              <a:rPr lang="en-US" u="sng" dirty="0" err="1" smtClean="0"/>
              <a:t>Enterococcus</a:t>
            </a:r>
            <a:r>
              <a:rPr lang="en-US" dirty="0" smtClean="0"/>
              <a:t> </a:t>
            </a:r>
            <a:r>
              <a:rPr lang="en-US" u="sng" dirty="0" err="1" smtClean="0"/>
              <a:t>faecium</a:t>
            </a:r>
            <a:r>
              <a:rPr lang="en-US" dirty="0" smtClean="0"/>
              <a:t> but not </a:t>
            </a:r>
            <a:r>
              <a:rPr lang="en-US" u="sng" dirty="0" smtClean="0"/>
              <a:t>E</a:t>
            </a:r>
            <a:r>
              <a:rPr lang="en-US" dirty="0" smtClean="0"/>
              <a:t>. </a:t>
            </a:r>
            <a:r>
              <a:rPr lang="en-US" u="sng" dirty="0" err="1" smtClean="0"/>
              <a:t>faecalis</a:t>
            </a:r>
            <a:r>
              <a:rPr lang="en-US" dirty="0" smtClean="0"/>
              <a:t>), and its use should be reserved for these organisms. </a:t>
            </a:r>
            <a:endParaRPr lang="ar-IQ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 It is available in intravenous formulation only and shows good tissue penetration, but does not cross the blood–brain barrier or the placenta. </a:t>
            </a:r>
          </a:p>
          <a:p>
            <a:pPr algn="just" rtl="0"/>
            <a:r>
              <a:rPr lang="en-US" dirty="0" smtClean="0"/>
              <a:t>Significant phlebitis occurs at injection sites and a raised serum </a:t>
            </a:r>
            <a:r>
              <a:rPr lang="en-US" dirty="0" err="1" smtClean="0"/>
              <a:t>creatinine</a:t>
            </a:r>
            <a:r>
              <a:rPr lang="en-US" dirty="0" smtClean="0"/>
              <a:t> and </a:t>
            </a:r>
            <a:r>
              <a:rPr lang="en-US" dirty="0" err="1" smtClean="0"/>
              <a:t>eosinophilia</a:t>
            </a:r>
            <a:r>
              <a:rPr lang="en-US" dirty="0" smtClean="0"/>
              <a:t> may occur.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Antifungal agents:</a:t>
            </a:r>
            <a:endParaRPr lang="ar-IQ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58579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Azole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antifungals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 rtl="0"/>
            <a:r>
              <a:rPr lang="en-US" dirty="0" smtClean="0"/>
              <a:t>The azoles (</a:t>
            </a:r>
            <a:r>
              <a:rPr lang="en-US" dirty="0" err="1" smtClean="0"/>
              <a:t>imidazoles</a:t>
            </a:r>
            <a:r>
              <a:rPr lang="en-US" dirty="0" smtClean="0"/>
              <a:t> and </a:t>
            </a:r>
            <a:r>
              <a:rPr lang="en-US" dirty="0" err="1" smtClean="0"/>
              <a:t>triazoles</a:t>
            </a:r>
            <a:r>
              <a:rPr lang="en-US" dirty="0" smtClean="0"/>
              <a:t>) inhibit synthesis of </a:t>
            </a:r>
            <a:r>
              <a:rPr lang="en-US" dirty="0" err="1" smtClean="0"/>
              <a:t>ergosterol</a:t>
            </a:r>
            <a:r>
              <a:rPr lang="en-US" dirty="0" smtClean="0"/>
              <a:t>, a key constituent of the fungal cell membrane. </a:t>
            </a:r>
          </a:p>
          <a:p>
            <a:pPr algn="just" rtl="0"/>
            <a:r>
              <a:rPr lang="en-US" dirty="0" smtClean="0"/>
              <a:t>Side-effects vary but include gastrointestinal upset, hepatitis and rash. </a:t>
            </a:r>
            <a:endParaRPr lang="ar-IQ" dirty="0" smtClean="0"/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Azoles are amongst the drugs </a:t>
            </a:r>
            <a:r>
              <a:rPr lang="en-US" dirty="0" err="1" smtClean="0"/>
              <a:t>metabolised</a:t>
            </a:r>
            <a:r>
              <a:rPr lang="en-US" dirty="0" smtClean="0"/>
              <a:t> by </a:t>
            </a:r>
            <a:r>
              <a:rPr lang="en-US" dirty="0" err="1" smtClean="0"/>
              <a:t>cytochrome</a:t>
            </a:r>
            <a:r>
              <a:rPr lang="en-US" dirty="0" smtClean="0"/>
              <a:t> p450 enzymes, so must be used cautiously if combined with other such drugs with which they may interact.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Imidazoles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Miconazole</a:t>
            </a:r>
            <a:r>
              <a:rPr lang="en-US" dirty="0" smtClean="0"/>
              <a:t>, </a:t>
            </a:r>
            <a:r>
              <a:rPr lang="en-US" dirty="0" err="1" smtClean="0"/>
              <a:t>econazole</a:t>
            </a:r>
            <a:r>
              <a:rPr lang="en-US" dirty="0" smtClean="0"/>
              <a:t>, </a:t>
            </a:r>
            <a:r>
              <a:rPr lang="en-US" dirty="0" err="1" smtClean="0"/>
              <a:t>clotrimazole</a:t>
            </a:r>
            <a:r>
              <a:rPr lang="en-US" dirty="0" smtClean="0"/>
              <a:t> and </a:t>
            </a:r>
            <a:r>
              <a:rPr lang="en-US" dirty="0" err="1" smtClean="0"/>
              <a:t>ketoconazole</a:t>
            </a:r>
            <a:r>
              <a:rPr lang="en-US" dirty="0" smtClean="0"/>
              <a:t> are relatively toxic and therefore mainly administered topically. </a:t>
            </a:r>
          </a:p>
          <a:p>
            <a:pPr algn="just" rtl="0"/>
            <a:r>
              <a:rPr lang="en-US" dirty="0" err="1" smtClean="0"/>
              <a:t>Clotrimazole</a:t>
            </a:r>
            <a:r>
              <a:rPr lang="en-US" dirty="0" smtClean="0"/>
              <a:t> is used extensively to treat superficial fungal infections. </a:t>
            </a:r>
            <a:endParaRPr lang="ar-IQ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 </a:t>
            </a:r>
            <a:r>
              <a:rPr lang="en-US" dirty="0" err="1" smtClean="0"/>
              <a:t>Ketoconazole</a:t>
            </a:r>
            <a:r>
              <a:rPr lang="en-US" dirty="0" smtClean="0"/>
              <a:t> may be given orally, but causes severe hepatitis in ∼1:15000 cases and inhibits enzymes involved in steroid biosynthesis in the adrenals and gonads. </a:t>
            </a:r>
          </a:p>
          <a:p>
            <a:pPr algn="just" rtl="0"/>
            <a:r>
              <a:rPr lang="en-US" dirty="0" err="1" smtClean="0"/>
              <a:t>Triazoles</a:t>
            </a:r>
            <a:r>
              <a:rPr lang="en-US" dirty="0" smtClean="0"/>
              <a:t> are preferred for systemic administration because of their reduced toxicity.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Triazoles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Fluconazole</a:t>
            </a:r>
            <a:r>
              <a:rPr lang="en-US" dirty="0" smtClean="0"/>
              <a:t> is effective against yeasts only (</a:t>
            </a:r>
            <a:r>
              <a:rPr lang="en-US" u="sng" dirty="0" smtClean="0"/>
              <a:t>Candida</a:t>
            </a:r>
            <a:r>
              <a:rPr lang="en-US" dirty="0" smtClean="0"/>
              <a:t> and </a:t>
            </a:r>
            <a:r>
              <a:rPr lang="en-US" u="sng" dirty="0" smtClean="0"/>
              <a:t>Cryptococcus</a:t>
            </a:r>
            <a:r>
              <a:rPr lang="en-US" dirty="0" smtClean="0"/>
              <a:t> spp.). </a:t>
            </a:r>
          </a:p>
          <a:p>
            <a:pPr algn="just" rtl="0"/>
            <a:r>
              <a:rPr lang="en-US" dirty="0" smtClean="0"/>
              <a:t>It is well absorbed after oral administration, and has a long half-life (approximately 30 hours) and an excellent safety profile. </a:t>
            </a:r>
          </a:p>
          <a:p>
            <a:pPr algn="just" rtl="0"/>
            <a:r>
              <a:rPr lang="en-US" dirty="0" smtClean="0"/>
              <a:t>The drug is highly water-soluble and distributes widely to all body sites and tissues, including CSF.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Itraconazole</a:t>
            </a:r>
            <a:r>
              <a:rPr lang="en-US" dirty="0" smtClean="0"/>
              <a:t> is </a:t>
            </a:r>
            <a:r>
              <a:rPr lang="en-US" dirty="0" err="1" smtClean="0"/>
              <a:t>lipophilic</a:t>
            </a:r>
            <a:r>
              <a:rPr lang="en-US" dirty="0" smtClean="0"/>
              <a:t> and distributes extensively, including to toenails and fingernails. </a:t>
            </a:r>
          </a:p>
          <a:p>
            <a:pPr algn="just" rtl="0"/>
            <a:r>
              <a:rPr lang="en-US" dirty="0" smtClean="0"/>
              <a:t>CSF penetration is poor. </a:t>
            </a:r>
          </a:p>
          <a:p>
            <a:pPr algn="just" rtl="0"/>
            <a:r>
              <a:rPr lang="en-US" dirty="0" smtClean="0"/>
              <a:t>Oral absorption is erratic and formulation-dependent, which necessitates monitoring of blood levels.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err="1" smtClean="0"/>
              <a:t>Voriconazole</a:t>
            </a:r>
            <a:r>
              <a:rPr lang="en-US" dirty="0" smtClean="0"/>
              <a:t> is extremely well absorbed (96% oral bioavailability) and is used mainly in the treatment of </a:t>
            </a:r>
            <a:r>
              <a:rPr lang="en-US" dirty="0" err="1" smtClean="0"/>
              <a:t>aspergillosis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err="1" smtClean="0"/>
              <a:t>Posaconazole</a:t>
            </a:r>
            <a:r>
              <a:rPr lang="en-US" dirty="0" smtClean="0"/>
              <a:t> is the broadest-spectrum antifungal </a:t>
            </a:r>
            <a:r>
              <a:rPr lang="en-US" dirty="0" err="1" smtClean="0"/>
              <a:t>azole</a:t>
            </a:r>
            <a:r>
              <a:rPr lang="en-US" dirty="0" smtClean="0"/>
              <a:t>, and the only one with consistent activity against the </a:t>
            </a:r>
            <a:r>
              <a:rPr lang="en-US" dirty="0" err="1" smtClean="0"/>
              <a:t>Mucorales</a:t>
            </a:r>
            <a:r>
              <a:rPr lang="en-US" dirty="0" smtClean="0"/>
              <a:t>. It is currently available as an oral agent only.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Combination therapy: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   Antimicrobial combination therapy is usually restricted to three settings:</a:t>
            </a:r>
          </a:p>
          <a:p>
            <a:pPr algn="just" rtl="0">
              <a:buNone/>
            </a:pPr>
            <a:r>
              <a:rPr lang="en-US" dirty="0" smtClean="0">
                <a:solidFill>
                  <a:schemeClr val="accent3"/>
                </a:solidFill>
              </a:rPr>
              <a:t>1.to increase efficacy </a:t>
            </a:r>
            <a:r>
              <a:rPr lang="en-US" dirty="0" smtClean="0"/>
              <a:t>(e.g. </a:t>
            </a:r>
            <a:r>
              <a:rPr lang="en-US" dirty="0" err="1" smtClean="0"/>
              <a:t>enterococcal</a:t>
            </a:r>
            <a:r>
              <a:rPr lang="en-US" dirty="0" smtClean="0"/>
              <a:t> </a:t>
            </a:r>
            <a:r>
              <a:rPr lang="en-US" dirty="0" err="1" smtClean="0"/>
              <a:t>endocarditis</a:t>
            </a:r>
            <a:r>
              <a:rPr lang="en-US" dirty="0" smtClean="0"/>
              <a:t>, where a </a:t>
            </a:r>
            <a:r>
              <a:rPr lang="el-GR" dirty="0" smtClean="0"/>
              <a:t>β-</a:t>
            </a:r>
            <a:r>
              <a:rPr lang="en-US" dirty="0" err="1" smtClean="0"/>
              <a:t>lactam</a:t>
            </a:r>
            <a:r>
              <a:rPr lang="en-US" dirty="0" smtClean="0"/>
              <a:t>/</a:t>
            </a:r>
            <a:r>
              <a:rPr lang="en-US" dirty="0" err="1" smtClean="0"/>
              <a:t>aminoglycoside</a:t>
            </a:r>
            <a:r>
              <a:rPr lang="en-US" dirty="0" smtClean="0"/>
              <a:t> combination results in better outcomes than a </a:t>
            </a:r>
            <a:r>
              <a:rPr lang="el-GR" dirty="0" smtClean="0"/>
              <a:t>β-</a:t>
            </a:r>
            <a:r>
              <a:rPr lang="en-US" dirty="0" err="1" smtClean="0"/>
              <a:t>lactam</a:t>
            </a:r>
            <a:r>
              <a:rPr lang="en-US" dirty="0" smtClean="0"/>
              <a:t> alone).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Echinocandins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err="1" smtClean="0"/>
              <a:t>Anidulafungin</a:t>
            </a:r>
            <a:r>
              <a:rPr lang="en-US" dirty="0" smtClean="0"/>
              <a:t>, </a:t>
            </a:r>
            <a:r>
              <a:rPr lang="en-US" dirty="0" err="1" smtClean="0"/>
              <a:t>caspofungin</a:t>
            </a:r>
            <a:r>
              <a:rPr lang="en-US" dirty="0" smtClean="0"/>
              <a:t> and </a:t>
            </a:r>
            <a:r>
              <a:rPr lang="en-US" dirty="0" err="1" smtClean="0"/>
              <a:t>micafungin</a:t>
            </a:r>
            <a:r>
              <a:rPr lang="en-US" dirty="0" smtClean="0"/>
              <a:t> inhibit </a:t>
            </a:r>
            <a:r>
              <a:rPr lang="el-GR" dirty="0" smtClean="0"/>
              <a:t>β-1,3-</a:t>
            </a:r>
            <a:r>
              <a:rPr lang="en-US" dirty="0" err="1" smtClean="0"/>
              <a:t>glucan</a:t>
            </a:r>
            <a:r>
              <a:rPr lang="en-US" dirty="0" smtClean="0"/>
              <a:t> synthesis in the fungal cell wall. </a:t>
            </a:r>
          </a:p>
          <a:p>
            <a:pPr algn="just" rtl="0"/>
            <a:r>
              <a:rPr lang="en-US" dirty="0" smtClean="0"/>
              <a:t>They do not demonstrate cross-resistance with azoles or </a:t>
            </a:r>
            <a:r>
              <a:rPr lang="en-US" dirty="0" err="1" smtClean="0"/>
              <a:t>polyenes</a:t>
            </a:r>
            <a:r>
              <a:rPr lang="en-US" dirty="0" smtClean="0"/>
              <a:t> and have very few significant adverse effects. </a:t>
            </a:r>
          </a:p>
          <a:p>
            <a:pPr algn="just" rtl="0"/>
            <a:r>
              <a:rPr lang="en-US" dirty="0" err="1" smtClean="0"/>
              <a:t>Caspofungin</a:t>
            </a:r>
            <a:r>
              <a:rPr lang="en-US" dirty="0" smtClean="0"/>
              <a:t>, </a:t>
            </a:r>
            <a:r>
              <a:rPr lang="en-US" dirty="0" err="1" smtClean="0"/>
              <a:t>anidulafungin</a:t>
            </a:r>
            <a:r>
              <a:rPr lang="en-US" dirty="0" smtClean="0"/>
              <a:t> and </a:t>
            </a:r>
            <a:r>
              <a:rPr lang="en-US" dirty="0" err="1" smtClean="0"/>
              <a:t>micafungin</a:t>
            </a:r>
            <a:r>
              <a:rPr lang="en-US" dirty="0" smtClean="0"/>
              <a:t> are used to treat </a:t>
            </a:r>
            <a:r>
              <a:rPr lang="en-US" dirty="0" err="1" smtClean="0"/>
              <a:t>candidaemia</a:t>
            </a:r>
            <a:r>
              <a:rPr lang="en-US" dirty="0" smtClean="0"/>
              <a:t>, and </a:t>
            </a:r>
            <a:r>
              <a:rPr lang="en-US" dirty="0" err="1" smtClean="0"/>
              <a:t>caspofungin</a:t>
            </a:r>
            <a:r>
              <a:rPr lang="en-US" dirty="0" smtClean="0"/>
              <a:t> is also used in </a:t>
            </a:r>
            <a:r>
              <a:rPr lang="en-US" dirty="0" err="1" smtClean="0"/>
              <a:t>aspergillosis</a:t>
            </a:r>
            <a:r>
              <a:rPr lang="en-US" dirty="0" smtClean="0"/>
              <a:t>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Polyenes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dirty="0" err="1" smtClean="0"/>
              <a:t>Amphotericin</a:t>
            </a:r>
            <a:r>
              <a:rPr lang="en-US" dirty="0" smtClean="0"/>
              <a:t> B </a:t>
            </a:r>
            <a:r>
              <a:rPr lang="en-US" dirty="0" err="1" smtClean="0"/>
              <a:t>deoxycholate</a:t>
            </a:r>
            <a:r>
              <a:rPr lang="en-US" dirty="0" smtClean="0"/>
              <a:t> causes cell death by binding to </a:t>
            </a:r>
            <a:r>
              <a:rPr lang="en-US" dirty="0" err="1" smtClean="0"/>
              <a:t>ergosterol</a:t>
            </a:r>
            <a:r>
              <a:rPr lang="en-US" dirty="0" smtClean="0"/>
              <a:t> and damaging the fungal </a:t>
            </a:r>
            <a:r>
              <a:rPr lang="en-US" dirty="0" err="1" smtClean="0"/>
              <a:t>cytoplasmic</a:t>
            </a:r>
            <a:r>
              <a:rPr lang="en-US" dirty="0" smtClean="0"/>
              <a:t> membrane. </a:t>
            </a:r>
          </a:p>
          <a:p>
            <a:pPr algn="just" rtl="0"/>
            <a:r>
              <a:rPr lang="en-US" dirty="0" smtClean="0"/>
              <a:t>Its use in resource-rich countries is being supplanted by less toxic antifungal agents. </a:t>
            </a:r>
          </a:p>
          <a:p>
            <a:pPr algn="just" rtl="0"/>
            <a:r>
              <a:rPr lang="en-US" dirty="0" smtClean="0"/>
              <a:t>It is </a:t>
            </a:r>
            <a:r>
              <a:rPr lang="en-US" dirty="0" err="1" smtClean="0"/>
              <a:t>lipophilic</a:t>
            </a:r>
            <a:r>
              <a:rPr lang="en-US" dirty="0" smtClean="0"/>
              <a:t>, insoluble in water and not absorbed orally. </a:t>
            </a:r>
          </a:p>
          <a:p>
            <a:pPr algn="just" rtl="0"/>
            <a:r>
              <a:rPr lang="en-US" dirty="0" smtClean="0"/>
              <a:t>Its long half-life enables once-daily administration. </a:t>
            </a:r>
          </a:p>
          <a:p>
            <a:pPr algn="just" rtl="0"/>
            <a:r>
              <a:rPr lang="en-US" dirty="0" smtClean="0"/>
              <a:t>CSF penetration is poor.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Adverse reactions include immediate anaphylaxis (a test dose should always be given before infusion), other infusion-related reactions, and </a:t>
            </a:r>
            <a:r>
              <a:rPr lang="en-US" dirty="0" err="1" smtClean="0"/>
              <a:t>nephrotoxicity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err="1" smtClean="0"/>
              <a:t>Nephrotoxicity</a:t>
            </a:r>
            <a:r>
              <a:rPr lang="en-US" dirty="0" smtClean="0"/>
              <a:t> may be sufficient to require dialysis, and occurs in most patients who are adequately dosed. 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It may be ameliorated by concomitant infusion of normal saline. </a:t>
            </a:r>
          </a:p>
          <a:p>
            <a:pPr algn="just" rtl="0"/>
            <a:r>
              <a:rPr lang="en-US" dirty="0" smtClean="0"/>
              <a:t>Irreversible </a:t>
            </a:r>
            <a:r>
              <a:rPr lang="en-US" dirty="0" err="1" smtClean="0"/>
              <a:t>nephrotoxicity</a:t>
            </a:r>
            <a:r>
              <a:rPr lang="en-US" dirty="0" smtClean="0"/>
              <a:t> occurs with large cumulative doses of </a:t>
            </a:r>
            <a:r>
              <a:rPr lang="en-US" dirty="0" err="1" smtClean="0"/>
              <a:t>amphotericin</a:t>
            </a:r>
            <a:r>
              <a:rPr lang="en-US" dirty="0" smtClean="0"/>
              <a:t> B.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Nystatin</a:t>
            </a:r>
            <a:r>
              <a:rPr lang="en-US" dirty="0" smtClean="0"/>
              <a:t> has a similar spectrum of antifungal activity to </a:t>
            </a:r>
            <a:r>
              <a:rPr lang="en-US" dirty="0" err="1" smtClean="0"/>
              <a:t>amphotericin</a:t>
            </a:r>
            <a:r>
              <a:rPr lang="en-US" dirty="0" smtClean="0"/>
              <a:t> B. </a:t>
            </a:r>
          </a:p>
          <a:p>
            <a:pPr algn="just" rtl="0"/>
            <a:r>
              <a:rPr lang="en-US" dirty="0" smtClean="0"/>
              <a:t>Its toxicity limits it to topical use, e.g. in oral and vaginal </a:t>
            </a:r>
            <a:r>
              <a:rPr lang="en-US" dirty="0" err="1" smtClean="0"/>
              <a:t>candidiasis</a:t>
            </a:r>
            <a:r>
              <a:rPr lang="en-US" dirty="0" smtClean="0"/>
              <a:t>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>
                <a:latin typeface="+mn-lt"/>
              </a:rPr>
              <a:t>Lipid formulations of </a:t>
            </a:r>
            <a:r>
              <a:rPr lang="en-US" sz="3600" dirty="0" err="1" smtClean="0">
                <a:latin typeface="+mn-lt"/>
              </a:rPr>
              <a:t>amphotericin</a:t>
            </a:r>
            <a:r>
              <a:rPr lang="en-US" sz="3600" dirty="0" smtClean="0">
                <a:latin typeface="+mn-lt"/>
              </a:rPr>
              <a:t> B:</a:t>
            </a:r>
            <a:endParaRPr lang="ar-IQ" sz="3600" dirty="0"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Lipid formulations of </a:t>
            </a:r>
            <a:r>
              <a:rPr lang="en-US" dirty="0" err="1" smtClean="0"/>
              <a:t>amphotericin</a:t>
            </a:r>
            <a:r>
              <a:rPr lang="en-US" dirty="0" smtClean="0"/>
              <a:t> B (</a:t>
            </a:r>
            <a:r>
              <a:rPr lang="en-US" dirty="0" err="1" smtClean="0"/>
              <a:t>AmB</a:t>
            </a:r>
            <a:r>
              <a:rPr lang="en-US" dirty="0" smtClean="0"/>
              <a:t>) have been developed to reduce the toxicity of the parent compound. </a:t>
            </a:r>
          </a:p>
          <a:p>
            <a:pPr algn="just" rtl="0"/>
            <a:r>
              <a:rPr lang="en-US" dirty="0" smtClean="0"/>
              <a:t>These consist of </a:t>
            </a:r>
            <a:r>
              <a:rPr lang="en-US" dirty="0" err="1" smtClean="0"/>
              <a:t>AmB</a:t>
            </a:r>
            <a:r>
              <a:rPr lang="en-US" dirty="0" smtClean="0"/>
              <a:t> encapsulated in </a:t>
            </a:r>
            <a:r>
              <a:rPr lang="en-US" dirty="0" err="1" smtClean="0"/>
              <a:t>liposomes</a:t>
            </a:r>
            <a:r>
              <a:rPr lang="en-US" dirty="0" smtClean="0"/>
              <a:t> (liposomal </a:t>
            </a:r>
            <a:r>
              <a:rPr lang="en-US" dirty="0" err="1" smtClean="0"/>
              <a:t>AmB</a:t>
            </a:r>
            <a:r>
              <a:rPr lang="en-US" dirty="0" smtClean="0"/>
              <a:t>, L-</a:t>
            </a:r>
            <a:r>
              <a:rPr lang="en-US" dirty="0" err="1" smtClean="0"/>
              <a:t>AmB</a:t>
            </a:r>
            <a:r>
              <a:rPr lang="en-US" dirty="0" smtClean="0"/>
              <a:t>) or </a:t>
            </a:r>
            <a:r>
              <a:rPr lang="en-US" dirty="0" err="1" smtClean="0"/>
              <a:t>complexed</a:t>
            </a:r>
            <a:r>
              <a:rPr lang="en-US" dirty="0" smtClean="0"/>
              <a:t> with phospholipids (</a:t>
            </a:r>
            <a:r>
              <a:rPr lang="en-US" dirty="0" err="1" smtClean="0"/>
              <a:t>AmB</a:t>
            </a:r>
            <a:r>
              <a:rPr lang="en-US" dirty="0" smtClean="0"/>
              <a:t> lipid complex, ABLC) or </a:t>
            </a:r>
            <a:r>
              <a:rPr lang="en-US" dirty="0" err="1" smtClean="0"/>
              <a:t>cholesteryl</a:t>
            </a:r>
            <a:r>
              <a:rPr lang="en-US" dirty="0" smtClean="0"/>
              <a:t> </a:t>
            </a:r>
            <a:r>
              <a:rPr lang="en-US" dirty="0" err="1" smtClean="0"/>
              <a:t>sulphate</a:t>
            </a:r>
            <a:r>
              <a:rPr lang="en-US" dirty="0" smtClean="0"/>
              <a:t> (</a:t>
            </a:r>
            <a:r>
              <a:rPr lang="en-US" dirty="0" err="1" smtClean="0"/>
              <a:t>AmB</a:t>
            </a:r>
            <a:r>
              <a:rPr lang="en-US" dirty="0" smtClean="0"/>
              <a:t> colloidal dispersion, ABCD). </a:t>
            </a:r>
            <a:endParaRPr lang="ar-IQ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The drug becomes active dissociating from its lipid component after administration. </a:t>
            </a:r>
          </a:p>
          <a:p>
            <a:pPr algn="just" rtl="0"/>
            <a:r>
              <a:rPr lang="en-US" dirty="0" smtClean="0"/>
              <a:t>Adverse reactions are similar to, but considerably less frequent than, those with </a:t>
            </a:r>
            <a:r>
              <a:rPr lang="en-US" dirty="0" err="1" smtClean="0"/>
              <a:t>AmB</a:t>
            </a:r>
            <a:r>
              <a:rPr lang="en-US" dirty="0" smtClean="0"/>
              <a:t> </a:t>
            </a:r>
            <a:r>
              <a:rPr lang="en-US" dirty="0" err="1" smtClean="0"/>
              <a:t>deoxycholate</a:t>
            </a:r>
            <a:r>
              <a:rPr lang="en-US" dirty="0" smtClean="0"/>
              <a:t>, and efficacy is similar. </a:t>
            </a:r>
          </a:p>
          <a:p>
            <a:pPr algn="just" rtl="0"/>
            <a:r>
              <a:rPr lang="en-US" dirty="0" smtClean="0"/>
              <a:t>Lipid formulations of </a:t>
            </a:r>
            <a:r>
              <a:rPr lang="en-US" dirty="0" err="1" smtClean="0"/>
              <a:t>AmB</a:t>
            </a:r>
            <a:r>
              <a:rPr lang="en-US" dirty="0" smtClean="0"/>
              <a:t> are used as empirical therapy in patients with </a:t>
            </a:r>
            <a:r>
              <a:rPr lang="en-US" dirty="0" err="1" smtClean="0"/>
              <a:t>neutropenic</a:t>
            </a:r>
            <a:r>
              <a:rPr lang="en-US" dirty="0" smtClean="0"/>
              <a:t> fever and also in visceral </a:t>
            </a:r>
            <a:r>
              <a:rPr lang="en-US" dirty="0" err="1" smtClean="0"/>
              <a:t>leishmaniasis</a:t>
            </a:r>
            <a:r>
              <a:rPr lang="en-US" dirty="0" smtClean="0"/>
              <a:t>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Other antifungal agents: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5-fluorocytosine:</a:t>
            </a:r>
          </a:p>
          <a:p>
            <a:pPr algn="just" rtl="0"/>
            <a:r>
              <a:rPr lang="en-US" dirty="0" smtClean="0"/>
              <a:t>This drug has particular activity against yeasts. </a:t>
            </a:r>
          </a:p>
          <a:p>
            <a:pPr algn="just" rtl="0"/>
            <a:r>
              <a:rPr lang="en-US" dirty="0" smtClean="0"/>
              <a:t>When used as </a:t>
            </a:r>
            <a:r>
              <a:rPr lang="en-US" dirty="0" err="1" smtClean="0"/>
              <a:t>monotherapy</a:t>
            </a:r>
            <a:r>
              <a:rPr lang="en-US" dirty="0" smtClean="0"/>
              <a:t>, resistance develops rapidly, so it should be administered in combination with another antifungal agent. </a:t>
            </a:r>
          </a:p>
          <a:p>
            <a:pPr algn="just" rtl="0"/>
            <a:r>
              <a:rPr lang="en-US" dirty="0" smtClean="0"/>
              <a:t>Oral dosing is effective. </a:t>
            </a:r>
          </a:p>
          <a:p>
            <a:pPr algn="just" rtl="0"/>
            <a:r>
              <a:rPr lang="en-US" dirty="0" smtClean="0"/>
              <a:t>Adverse reactions include </a:t>
            </a:r>
            <a:r>
              <a:rPr lang="en-US" dirty="0" err="1" smtClean="0"/>
              <a:t>myelosuppression</a:t>
            </a:r>
            <a:r>
              <a:rPr lang="en-US" dirty="0" smtClean="0"/>
              <a:t>, gastrointestinal upset and hepatitis.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chemeClr val="accent3"/>
                </a:solidFill>
              </a:rPr>
              <a:t>Griseofulvin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err="1" smtClean="0"/>
              <a:t>Griseofulvin</a:t>
            </a:r>
            <a:r>
              <a:rPr lang="en-US" dirty="0" smtClean="0"/>
              <a:t> has been largely superseded by </a:t>
            </a:r>
            <a:r>
              <a:rPr lang="en-US" dirty="0" err="1" smtClean="0"/>
              <a:t>terbinafine</a:t>
            </a:r>
            <a:r>
              <a:rPr lang="en-US" dirty="0" smtClean="0"/>
              <a:t> and </a:t>
            </a:r>
            <a:r>
              <a:rPr lang="en-US" dirty="0" err="1" smtClean="0"/>
              <a:t>itraconazole</a:t>
            </a:r>
            <a:r>
              <a:rPr lang="en-US" dirty="0" smtClean="0"/>
              <a:t> for treatment of </a:t>
            </a:r>
            <a:r>
              <a:rPr lang="en-US" dirty="0" err="1" smtClean="0"/>
              <a:t>dermatophyte</a:t>
            </a:r>
            <a:r>
              <a:rPr lang="en-US" dirty="0" smtClean="0"/>
              <a:t> infections, except in children, for whom these agents remain unlicensed. </a:t>
            </a:r>
          </a:p>
          <a:p>
            <a:pPr algn="just" rtl="0"/>
            <a:r>
              <a:rPr lang="en-US" dirty="0" smtClean="0"/>
              <a:t>It demonstrates excellent oral bioavailability and is deposited in keratin precursor cells, which become resistant to fungal invasion.</a:t>
            </a:r>
            <a:endParaRPr lang="ar-IQ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 The duration of treatment is 2–4 weeks for </a:t>
            </a:r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/</a:t>
            </a:r>
            <a:r>
              <a:rPr lang="en-US" dirty="0" err="1" smtClean="0"/>
              <a:t>capitis</a:t>
            </a:r>
            <a:r>
              <a:rPr lang="en-US" dirty="0" smtClean="0"/>
              <a:t>, 4–8 weeks for </a:t>
            </a:r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r>
              <a:rPr lang="en-US" dirty="0" smtClean="0"/>
              <a:t>, and 4–6 months for </a:t>
            </a:r>
            <a:r>
              <a:rPr lang="en-US" dirty="0" err="1" smtClean="0"/>
              <a:t>onychomycosis</a:t>
            </a:r>
            <a:r>
              <a:rPr lang="en-US" dirty="0" smtClean="0"/>
              <a:t> (fungal nail infections).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dirty="0" smtClean="0">
                <a:solidFill>
                  <a:schemeClr val="accent3"/>
                </a:solidFill>
              </a:rPr>
              <a:t>2.when no single agent’s spectrum covers all potential pathogens </a:t>
            </a:r>
            <a:r>
              <a:rPr lang="en-US" dirty="0" smtClean="0"/>
              <a:t>(e.g. in </a:t>
            </a:r>
            <a:r>
              <a:rPr lang="en-US" dirty="0" err="1" smtClean="0"/>
              <a:t>polymicrobial</a:t>
            </a:r>
            <a:r>
              <a:rPr lang="en-US" dirty="0" smtClean="0"/>
              <a:t> infection or empiric treatment of sepsis)</a:t>
            </a:r>
          </a:p>
          <a:p>
            <a:pPr algn="just" rtl="0">
              <a:buNone/>
            </a:pPr>
            <a:r>
              <a:rPr lang="en-US" dirty="0" smtClean="0">
                <a:solidFill>
                  <a:schemeClr val="accent3"/>
                </a:solidFill>
              </a:rPr>
              <a:t>3.to reduce antimicrobial resistance</a:t>
            </a:r>
            <a:r>
              <a:rPr lang="en-US" dirty="0" smtClean="0"/>
              <a:t>, as the organism would need to develop resistance to multiple agents simultaneously (e.g. </a:t>
            </a:r>
            <a:r>
              <a:rPr lang="en-US" dirty="0" err="1" smtClean="0"/>
              <a:t>antituberculous</a:t>
            </a:r>
            <a:r>
              <a:rPr lang="en-US" dirty="0" smtClean="0"/>
              <a:t> chemotherapy, highly active anti-retroviral therapy (HAART)).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chemeClr val="accent3"/>
                </a:solidFill>
              </a:rPr>
              <a:t>Terbinafine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Terbinafine</a:t>
            </a:r>
            <a:r>
              <a:rPr lang="en-US" dirty="0" smtClean="0"/>
              <a:t> is well absorbed orally, can be given once daily and distributes with high concentration to sebum and skin with a half-life of greater than 1 week. </a:t>
            </a:r>
          </a:p>
          <a:p>
            <a:pPr algn="just" rtl="0"/>
            <a:r>
              <a:rPr lang="en-US" dirty="0" smtClean="0"/>
              <a:t>It is used topically for skin infections and orally for </a:t>
            </a:r>
            <a:r>
              <a:rPr lang="en-US" dirty="0" err="1" smtClean="0"/>
              <a:t>onychomycosis</a:t>
            </a:r>
            <a:r>
              <a:rPr lang="en-US" dirty="0" smtClean="0"/>
              <a:t> (nail infections). </a:t>
            </a:r>
            <a:endParaRPr lang="ar-IQ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 The major adverse reaction is hepatic toxicity (approximately 1:50000 cases). </a:t>
            </a:r>
          </a:p>
          <a:p>
            <a:pPr algn="just" rtl="0"/>
            <a:r>
              <a:rPr lang="en-US" dirty="0" err="1" smtClean="0"/>
              <a:t>Terbinafine</a:t>
            </a:r>
            <a:r>
              <a:rPr lang="en-US" dirty="0" smtClean="0"/>
              <a:t> is not recommended for breastfeeding mothers and should not be applied vaginally.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Antiviral agents:</a:t>
            </a:r>
            <a:endParaRPr lang="ar-IQ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Most viral infections in </a:t>
            </a:r>
            <a:r>
              <a:rPr lang="en-US" dirty="0" err="1" smtClean="0"/>
              <a:t>immunocompetent</a:t>
            </a:r>
            <a:r>
              <a:rPr lang="en-US" dirty="0" smtClean="0"/>
              <a:t> individuals resolve without intervention. </a:t>
            </a:r>
          </a:p>
          <a:p>
            <a:pPr algn="just" rtl="0"/>
            <a:r>
              <a:rPr lang="en-US" dirty="0" smtClean="0"/>
              <a:t>Antiviral therapy is available only for a limited number of infections.</a:t>
            </a:r>
            <a:endParaRPr lang="ar-IQ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Anti-herpes virus agents: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a.Aciclovir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valaciclovir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penciclovir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famciclovir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 rtl="0"/>
            <a:r>
              <a:rPr lang="en-US" dirty="0" err="1" smtClean="0"/>
              <a:t>Aciclovir</a:t>
            </a:r>
            <a:r>
              <a:rPr lang="en-US" dirty="0" smtClean="0"/>
              <a:t>, </a:t>
            </a:r>
            <a:r>
              <a:rPr lang="en-US" dirty="0" err="1" smtClean="0"/>
              <a:t>valaciclovir</a:t>
            </a:r>
            <a:r>
              <a:rPr lang="en-US" dirty="0" smtClean="0"/>
              <a:t>, </a:t>
            </a:r>
            <a:r>
              <a:rPr lang="en-US" dirty="0" err="1" smtClean="0"/>
              <a:t>penciclovir</a:t>
            </a:r>
            <a:r>
              <a:rPr lang="en-US" dirty="0" smtClean="0"/>
              <a:t> and </a:t>
            </a:r>
            <a:r>
              <a:rPr lang="en-US" dirty="0" err="1" smtClean="0"/>
              <a:t>famciclovir</a:t>
            </a:r>
            <a:r>
              <a:rPr lang="en-US" dirty="0" smtClean="0"/>
              <a:t> are acyclic analogues of </a:t>
            </a:r>
            <a:r>
              <a:rPr lang="en-US" dirty="0" err="1" smtClean="0"/>
              <a:t>guanosine</a:t>
            </a:r>
            <a:r>
              <a:rPr lang="en-US" dirty="0" smtClean="0"/>
              <a:t>, which inhibit viral DNA polymerase after being </a:t>
            </a:r>
            <a:r>
              <a:rPr lang="en-US" dirty="0" err="1" smtClean="0"/>
              <a:t>phosphorylated</a:t>
            </a:r>
            <a:r>
              <a:rPr lang="en-US" dirty="0" smtClean="0"/>
              <a:t> by virus-derived </a:t>
            </a:r>
            <a:r>
              <a:rPr lang="en-US" dirty="0" err="1" smtClean="0"/>
              <a:t>thymidine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r>
              <a:rPr lang="en-US" dirty="0" smtClean="0"/>
              <a:t> (TK).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Aciclovir</a:t>
            </a:r>
            <a:r>
              <a:rPr lang="en-US" dirty="0" smtClean="0"/>
              <a:t> is slowly and incompletely absorbed after oral dosing; much better levels are achieved intravenously or by use of the pro-drug </a:t>
            </a:r>
            <a:r>
              <a:rPr lang="en-US" dirty="0" err="1" smtClean="0"/>
              <a:t>valaciclovir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err="1" smtClean="0"/>
              <a:t>Famciclovir</a:t>
            </a:r>
            <a:r>
              <a:rPr lang="en-US" dirty="0" smtClean="0"/>
              <a:t> is the pro-drug of </a:t>
            </a:r>
            <a:r>
              <a:rPr lang="en-US" dirty="0" err="1" smtClean="0"/>
              <a:t>penciclovir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Resistance is mediated by mutations in the viral </a:t>
            </a:r>
            <a:r>
              <a:rPr lang="en-US" dirty="0" err="1" smtClean="0"/>
              <a:t>kinase</a:t>
            </a:r>
            <a:r>
              <a:rPr lang="en-US" dirty="0" smtClean="0"/>
              <a:t> or polymerase.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b.Ganciclovir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Chemical modification of the </a:t>
            </a:r>
            <a:r>
              <a:rPr lang="en-US" dirty="0" err="1" smtClean="0"/>
              <a:t>aciclovir</a:t>
            </a:r>
            <a:r>
              <a:rPr lang="en-US" dirty="0" smtClean="0"/>
              <a:t> molecule allows preferential </a:t>
            </a:r>
            <a:r>
              <a:rPr lang="en-US" dirty="0" err="1" smtClean="0"/>
              <a:t>phosphorylation</a:t>
            </a:r>
            <a:r>
              <a:rPr lang="en-US" dirty="0" smtClean="0"/>
              <a:t> by protein </a:t>
            </a:r>
            <a:r>
              <a:rPr lang="en-US" dirty="0" err="1" smtClean="0"/>
              <a:t>kinases</a:t>
            </a:r>
            <a:r>
              <a:rPr lang="en-US" dirty="0" smtClean="0"/>
              <a:t> of CMV and other </a:t>
            </a:r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herpesviruses</a:t>
            </a:r>
            <a:r>
              <a:rPr lang="en-US" dirty="0" smtClean="0"/>
              <a:t> (e.g. HHV6/7) and hence greater inhibition of the DNA polymerase, but at the expense of increased toxicity. </a:t>
            </a:r>
          </a:p>
          <a:p>
            <a:pPr algn="just" rtl="0"/>
            <a:r>
              <a:rPr lang="en-US" dirty="0" err="1" smtClean="0"/>
              <a:t>Ganciclovir</a:t>
            </a:r>
            <a:r>
              <a:rPr lang="en-US" dirty="0" smtClean="0"/>
              <a:t> is administered intravenously or as a pro-drug (</a:t>
            </a:r>
            <a:r>
              <a:rPr lang="en-US" dirty="0" err="1" smtClean="0"/>
              <a:t>valganciclovir</a:t>
            </a:r>
            <a:r>
              <a:rPr lang="en-US" dirty="0" smtClean="0"/>
              <a:t>) orally.</a:t>
            </a:r>
            <a:endParaRPr lang="ar-IQ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c.Cidofovir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6280"/>
          </a:xfrm>
        </p:spPr>
        <p:txBody>
          <a:bodyPr>
            <a:normAutofit/>
          </a:bodyPr>
          <a:lstStyle/>
          <a:p>
            <a:pPr algn="just" rtl="0"/>
            <a:r>
              <a:rPr lang="en-US" dirty="0" err="1" smtClean="0"/>
              <a:t>Cidofovir</a:t>
            </a:r>
            <a:r>
              <a:rPr lang="en-US" dirty="0" smtClean="0"/>
              <a:t> inhibits viral DNA polymerases with potent activity against CMV, including most </a:t>
            </a:r>
            <a:r>
              <a:rPr lang="en-US" dirty="0" err="1" smtClean="0"/>
              <a:t>ganciclovir</a:t>
            </a:r>
            <a:r>
              <a:rPr lang="en-US" dirty="0" smtClean="0"/>
              <a:t>-resistant CMV. </a:t>
            </a:r>
          </a:p>
          <a:p>
            <a:pPr algn="just" rtl="0"/>
            <a:r>
              <a:rPr lang="en-US" dirty="0" smtClean="0"/>
              <a:t>It also has activity against </a:t>
            </a:r>
            <a:r>
              <a:rPr lang="en-US" dirty="0" err="1" smtClean="0"/>
              <a:t>aciclovir</a:t>
            </a:r>
            <a:r>
              <a:rPr lang="en-US" dirty="0" smtClean="0"/>
              <a:t>-resistant HSV and VZV, human herpes virus 6 and occasionally adenovirus, pox virus, </a:t>
            </a:r>
            <a:r>
              <a:rPr lang="en-US" dirty="0" err="1" smtClean="0"/>
              <a:t>papillomavirus</a:t>
            </a:r>
            <a:r>
              <a:rPr lang="en-US" dirty="0" smtClean="0"/>
              <a:t> or </a:t>
            </a:r>
            <a:r>
              <a:rPr lang="en-US" dirty="0" err="1" smtClean="0"/>
              <a:t>polyoma</a:t>
            </a:r>
            <a:r>
              <a:rPr lang="en-US" dirty="0" smtClean="0"/>
              <a:t> virus, and may be used to treat these infections in </a:t>
            </a:r>
            <a:r>
              <a:rPr lang="en-US" dirty="0" err="1" smtClean="0"/>
              <a:t>immunocompromised</a:t>
            </a:r>
            <a:r>
              <a:rPr lang="en-US" dirty="0" smtClean="0"/>
              <a:t> hosts.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b="1" dirty="0" err="1" smtClean="0">
                <a:solidFill>
                  <a:srgbClr val="FF0000"/>
                </a:solidFill>
              </a:rPr>
              <a:t>d.Foscarnet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6280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This analogue of inorganic pyrophosphate acts as a non-competitive inhibitor of HSV, VZV, HHV6/7 or CMV DNA polymerase. </a:t>
            </a:r>
          </a:p>
          <a:p>
            <a:pPr algn="just" rtl="0"/>
            <a:r>
              <a:rPr lang="en-US" dirty="0" smtClean="0"/>
              <a:t>It does not require significant intracellular </a:t>
            </a:r>
            <a:r>
              <a:rPr lang="en-US" dirty="0" err="1" smtClean="0"/>
              <a:t>phosphorylation</a:t>
            </a:r>
            <a:r>
              <a:rPr lang="en-US" dirty="0" smtClean="0"/>
              <a:t> and so may be effective when HSV or CMV resistance is due to altered </a:t>
            </a:r>
            <a:r>
              <a:rPr lang="en-US" dirty="0" err="1" smtClean="0"/>
              <a:t>phosphorylation</a:t>
            </a:r>
            <a:r>
              <a:rPr lang="en-US" dirty="0" smtClean="0"/>
              <a:t> of the antiviral substrate. </a:t>
            </a:r>
          </a:p>
          <a:p>
            <a:pPr algn="just" rtl="0"/>
            <a:r>
              <a:rPr lang="en-US" dirty="0" smtClean="0"/>
              <a:t>It has variable CSF penetration.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Anti-influenza agents: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Zanamivir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oseltamivir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 rtl="0"/>
            <a:r>
              <a:rPr lang="en-US" dirty="0" smtClean="0"/>
              <a:t>These agents inhibit the neuraminidase enzyme in influenza A and B, which is required for release of virus from infected cells. </a:t>
            </a:r>
          </a:p>
          <a:p>
            <a:pPr algn="just" rtl="0"/>
            <a:r>
              <a:rPr lang="en-US" dirty="0" smtClean="0"/>
              <a:t>They are used in treatment and prophylaxis of influenza.</a:t>
            </a: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Antimicrobial resistance: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Microorganisms have evolved in the presence of antibiotics, which are antimicrobial agents produced naturally by bacteria and fungi. </a:t>
            </a:r>
          </a:p>
          <a:p>
            <a:pPr algn="just" rtl="0"/>
            <a:r>
              <a:rPr lang="en-US" dirty="0" smtClean="0"/>
              <a:t>They have therefore developed multiple resistance mechanisms to all classes of antimicrobial agent (antibiotics and their derivatives).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Administration within 48 hours of disease onset reduces the duration of symptoms by approximately 1–1 </a:t>
            </a:r>
            <a:r>
              <a:rPr lang="en-US" baseline="28000" dirty="0" smtClean="0"/>
              <a:t>1</a:t>
            </a:r>
            <a:r>
              <a:rPr lang="en-US" dirty="0" smtClean="0"/>
              <a:t>⁄</a:t>
            </a:r>
            <a:r>
              <a:rPr lang="en-US" baseline="-8000" dirty="0" smtClean="0"/>
              <a:t>2</a:t>
            </a:r>
            <a:r>
              <a:rPr lang="en-US" baseline="-25000" dirty="0" smtClean="0"/>
              <a:t>   </a:t>
            </a:r>
            <a:r>
              <a:rPr lang="en-US" dirty="0" smtClean="0"/>
              <a:t>days. </a:t>
            </a:r>
          </a:p>
          <a:p>
            <a:pPr algn="just" rtl="0"/>
            <a:r>
              <a:rPr lang="en-US" dirty="0" smtClean="0"/>
              <a:t>In the UK their use is limited mainly to adults with chronic respiratory or renal disease, significant cardiovascular disease, </a:t>
            </a:r>
            <a:r>
              <a:rPr lang="en-US" dirty="0" err="1" smtClean="0"/>
              <a:t>immunosuppression</a:t>
            </a:r>
            <a:r>
              <a:rPr lang="en-US" dirty="0" smtClean="0"/>
              <a:t> or diabetes mellitus, during  known outbreaks.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err="1" smtClean="0">
                <a:solidFill>
                  <a:srgbClr val="FF0000"/>
                </a:solidFill>
              </a:rPr>
              <a:t>b.Amantadine</a:t>
            </a:r>
            <a:r>
              <a:rPr lang="en-US" sz="3600" b="1" dirty="0" smtClean="0">
                <a:solidFill>
                  <a:srgbClr val="FF0000"/>
                </a:solidFill>
              </a:rPr>
              <a:t> and </a:t>
            </a:r>
            <a:r>
              <a:rPr lang="en-US" sz="3600" b="1" dirty="0" err="1" smtClean="0">
                <a:solidFill>
                  <a:srgbClr val="FF0000"/>
                </a:solidFill>
              </a:rPr>
              <a:t>rimantadine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These drugs reduce replication of influenza A by inhibition of viral M2 protein ion channel function, which is required for </a:t>
            </a:r>
            <a:r>
              <a:rPr lang="en-US" dirty="0" err="1" smtClean="0"/>
              <a:t>uncoating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Resistance develops rapidly and is widespread, and they should be used only if local prevalence of resistant strains is known to be low. </a:t>
            </a:r>
            <a:endParaRPr lang="ar-IQ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 They are no longer recommended for either treatment or prophylaxis in the UK or USA, having been superseded by </a:t>
            </a:r>
            <a:r>
              <a:rPr lang="en-US" dirty="0" err="1" smtClean="0"/>
              <a:t>zanamivir</a:t>
            </a:r>
            <a:r>
              <a:rPr lang="en-US" dirty="0" smtClean="0"/>
              <a:t> and </a:t>
            </a:r>
            <a:r>
              <a:rPr lang="en-US" dirty="0" err="1" smtClean="0"/>
              <a:t>oseltamivir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However, they may still be indicated to treat </a:t>
            </a:r>
            <a:r>
              <a:rPr lang="en-US" dirty="0" err="1" smtClean="0"/>
              <a:t>oseltamivir</a:t>
            </a:r>
            <a:r>
              <a:rPr lang="en-US" dirty="0" smtClean="0"/>
              <a:t>-resistant influenza A strains in patients unable to take </a:t>
            </a:r>
            <a:r>
              <a:rPr lang="en-US" dirty="0" err="1" smtClean="0"/>
              <a:t>zanamavir</a:t>
            </a:r>
            <a:r>
              <a:rPr lang="en-US" dirty="0" smtClean="0"/>
              <a:t> (e.g. ventilated patients).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Other antiviral agents: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Ribavirin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 algn="just" rtl="0"/>
            <a:r>
              <a:rPr lang="en-US" sz="3600" dirty="0" err="1" smtClean="0"/>
              <a:t>Ribavirin</a:t>
            </a:r>
            <a:r>
              <a:rPr lang="en-US" sz="3600" dirty="0" smtClean="0"/>
              <a:t> is a </a:t>
            </a:r>
            <a:r>
              <a:rPr lang="en-US" sz="3600" dirty="0" err="1" smtClean="0"/>
              <a:t>guanosine</a:t>
            </a:r>
            <a:r>
              <a:rPr lang="en-US" sz="3600" dirty="0" smtClean="0"/>
              <a:t> analogue that inhibits nucleic acid synthesis in a variety of viruses. </a:t>
            </a:r>
            <a:endParaRPr lang="ar-IQ" sz="3600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Lamivudine, </a:t>
            </a:r>
            <a:r>
              <a:rPr lang="en-US" sz="3200" b="1" dirty="0" err="1" smtClean="0">
                <a:solidFill>
                  <a:srgbClr val="FF0000"/>
                </a:solidFill>
              </a:rPr>
              <a:t>adefovir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dipivoxil,tenofovir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entecavir</a:t>
            </a:r>
            <a:r>
              <a:rPr lang="en-US" sz="3200" b="1" dirty="0" smtClean="0">
                <a:solidFill>
                  <a:srgbClr val="FF0000"/>
                </a:solidFill>
              </a:rPr>
              <a:t> and </a:t>
            </a:r>
            <a:r>
              <a:rPr lang="en-US" sz="3200" b="1" dirty="0" err="1" smtClean="0">
                <a:solidFill>
                  <a:srgbClr val="FF0000"/>
                </a:solidFill>
              </a:rPr>
              <a:t>telbivudine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These agents have excellent activity against hepatitis B virus DNA polymerase-reverse transcriptase.</a:t>
            </a:r>
          </a:p>
          <a:p>
            <a:pPr algn="just" rtl="0"/>
            <a:r>
              <a:rPr lang="en-US" dirty="0" smtClean="0"/>
              <a:t>They are well tolerated after oral administration but resistance develops with </a:t>
            </a:r>
            <a:r>
              <a:rPr lang="en-US" dirty="0" err="1" smtClean="0"/>
              <a:t>monotherapy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Resistance seems to emerge most rapidly for </a:t>
            </a:r>
            <a:r>
              <a:rPr lang="en-US" dirty="0" err="1" smtClean="0"/>
              <a:t>lamivudine</a:t>
            </a:r>
            <a:r>
              <a:rPr lang="en-US" dirty="0" smtClean="0"/>
              <a:t> (via the tyrosine-</a:t>
            </a:r>
            <a:r>
              <a:rPr lang="en-US" dirty="0" err="1" smtClean="0"/>
              <a:t>methionine</a:t>
            </a:r>
            <a:r>
              <a:rPr lang="en-US" dirty="0" smtClean="0"/>
              <a:t>-</a:t>
            </a:r>
            <a:r>
              <a:rPr lang="en-US" dirty="0" err="1" smtClean="0"/>
              <a:t>aspartate</a:t>
            </a:r>
            <a:r>
              <a:rPr lang="en-US" dirty="0" smtClean="0"/>
              <a:t>-</a:t>
            </a:r>
            <a:r>
              <a:rPr lang="en-US" dirty="0" err="1" smtClean="0"/>
              <a:t>aspartate</a:t>
            </a:r>
            <a:r>
              <a:rPr lang="en-US" dirty="0" smtClean="0"/>
              <a:t>, or YMDD, mutation) and slowly for </a:t>
            </a:r>
            <a:r>
              <a:rPr lang="en-US" dirty="0" err="1" smtClean="0"/>
              <a:t>entecavir</a:t>
            </a:r>
            <a:r>
              <a:rPr lang="en-US" dirty="0" smtClean="0"/>
              <a:t> (multiple mutations required). </a:t>
            </a:r>
          </a:p>
          <a:p>
            <a:pPr algn="just" rtl="0"/>
            <a:r>
              <a:rPr lang="en-US" dirty="0" smtClean="0"/>
              <a:t>Organisms resistant to </a:t>
            </a:r>
            <a:r>
              <a:rPr lang="en-US" dirty="0" err="1" smtClean="0"/>
              <a:t>lamivudine</a:t>
            </a:r>
            <a:r>
              <a:rPr lang="en-US" dirty="0" smtClean="0"/>
              <a:t> are usually also resistant to </a:t>
            </a:r>
            <a:r>
              <a:rPr lang="en-US" dirty="0" err="1" smtClean="0"/>
              <a:t>telbivudine</a:t>
            </a:r>
            <a:r>
              <a:rPr lang="en-US" dirty="0" smtClean="0"/>
              <a:t>, but not to </a:t>
            </a:r>
            <a:r>
              <a:rPr lang="en-US" dirty="0" err="1" smtClean="0"/>
              <a:t>adefovir</a:t>
            </a:r>
            <a:r>
              <a:rPr lang="en-US" dirty="0" smtClean="0"/>
              <a:t>/</a:t>
            </a:r>
            <a:r>
              <a:rPr lang="en-US" dirty="0" err="1" smtClean="0"/>
              <a:t>tenofovir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role of </a:t>
            </a:r>
            <a:r>
              <a:rPr lang="en-US" dirty="0" err="1" smtClean="0"/>
              <a:t>monotherapy</a:t>
            </a:r>
            <a:r>
              <a:rPr lang="en-US" dirty="0" smtClean="0"/>
              <a:t> for HBV is currently a matter for debate, and combination therapy, as used in HIV treatment, is likely to be used increasingly.</a:t>
            </a:r>
          </a:p>
          <a:p>
            <a:pPr algn="just" rtl="0"/>
            <a:r>
              <a:rPr lang="en-US" dirty="0" smtClean="0"/>
              <a:t> Lamivudine and </a:t>
            </a:r>
            <a:r>
              <a:rPr lang="en-US" dirty="0" err="1" smtClean="0"/>
              <a:t>tenofovir</a:t>
            </a:r>
            <a:r>
              <a:rPr lang="en-US" dirty="0" smtClean="0"/>
              <a:t> are also used against HIV.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Interferon-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</a:t>
            </a:r>
            <a:r>
              <a:rPr lang="en-US" dirty="0" err="1" smtClean="0"/>
              <a:t>interferons</a:t>
            </a:r>
            <a:r>
              <a:rPr lang="en-US" dirty="0" smtClean="0"/>
              <a:t> are naturally occurring cytokines that are produced as an early response to viral infection. </a:t>
            </a:r>
          </a:p>
          <a:p>
            <a:pPr algn="just" rtl="0"/>
            <a:r>
              <a:rPr lang="en-US" dirty="0" smtClean="0"/>
              <a:t>The addition of a polyethylene glycol (PEG) moiety to the molecule significantly enhances pharmacokinetics and efficacy.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/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Antiparasitic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agents:</a:t>
            </a:r>
            <a:endParaRPr lang="ar-IQ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Drugs used against </a:t>
            </a:r>
            <a:r>
              <a:rPr lang="en-US" b="1" dirty="0" err="1" smtClean="0">
                <a:solidFill>
                  <a:schemeClr val="accent6"/>
                </a:solidFill>
              </a:rPr>
              <a:t>helminths</a:t>
            </a:r>
            <a:r>
              <a:rPr lang="en-US" b="1" dirty="0" smtClean="0">
                <a:solidFill>
                  <a:schemeClr val="accent6"/>
                </a:solidFill>
              </a:rPr>
              <a:t>:</a:t>
            </a:r>
          </a:p>
          <a:p>
            <a:pPr algn="just" rtl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a.Benzimidazoles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albendazole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mebendazole</a:t>
            </a:r>
            <a:r>
              <a:rPr lang="en-US" b="1" dirty="0" smtClean="0">
                <a:solidFill>
                  <a:srgbClr val="FF0000"/>
                </a:solidFill>
              </a:rPr>
              <a:t>):</a:t>
            </a:r>
          </a:p>
          <a:p>
            <a:pPr algn="just" rtl="0"/>
            <a:r>
              <a:rPr lang="en-US" dirty="0" smtClean="0"/>
              <a:t>These agents act by inhibiting both </a:t>
            </a:r>
            <a:r>
              <a:rPr lang="en-US" dirty="0" err="1" smtClean="0"/>
              <a:t>helminth</a:t>
            </a:r>
            <a:r>
              <a:rPr lang="en-US" dirty="0" smtClean="0"/>
              <a:t> glucose uptake, causing depletion of glycogen stores, and </a:t>
            </a:r>
            <a:r>
              <a:rPr lang="en-US" dirty="0" err="1" smtClean="0"/>
              <a:t>fumarate</a:t>
            </a:r>
            <a:r>
              <a:rPr lang="en-US" dirty="0" smtClean="0"/>
              <a:t> </a:t>
            </a:r>
            <a:r>
              <a:rPr lang="en-US" dirty="0" err="1" smtClean="0"/>
              <a:t>reductase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err="1" smtClean="0"/>
              <a:t>Albendazole</a:t>
            </a:r>
            <a:r>
              <a:rPr lang="en-US" dirty="0" smtClean="0"/>
              <a:t> is used in hookworm, </a:t>
            </a:r>
            <a:r>
              <a:rPr lang="en-US" dirty="0" err="1" smtClean="0"/>
              <a:t>ascariasis</a:t>
            </a:r>
            <a:r>
              <a:rPr lang="en-US" dirty="0" smtClean="0"/>
              <a:t>, threadworm, </a:t>
            </a:r>
            <a:r>
              <a:rPr lang="en-US" u="sng" dirty="0" err="1" smtClean="0"/>
              <a:t>Strongyloides</a:t>
            </a:r>
            <a:r>
              <a:rPr lang="en-US" dirty="0" smtClean="0"/>
              <a:t> infection, </a:t>
            </a:r>
            <a:r>
              <a:rPr lang="en-US" dirty="0" err="1" smtClean="0"/>
              <a:t>trichinellosis</a:t>
            </a:r>
            <a:r>
              <a:rPr lang="en-US" dirty="0" smtClean="0"/>
              <a:t>, </a:t>
            </a:r>
            <a:r>
              <a:rPr lang="en-US" u="sng" dirty="0" err="1" smtClean="0"/>
              <a:t>Taenia</a:t>
            </a:r>
            <a:r>
              <a:rPr lang="en-US" dirty="0" smtClean="0"/>
              <a:t> </a:t>
            </a:r>
            <a:r>
              <a:rPr lang="en-US" u="sng" dirty="0" err="1" smtClean="0"/>
              <a:t>solium</a:t>
            </a:r>
            <a:r>
              <a:rPr lang="en-US" dirty="0" smtClean="0"/>
              <a:t> (</a:t>
            </a:r>
            <a:r>
              <a:rPr lang="en-US" dirty="0" err="1" smtClean="0"/>
              <a:t>cysticercosis</a:t>
            </a:r>
            <a:r>
              <a:rPr lang="en-US" dirty="0" smtClean="0"/>
              <a:t>) and </a:t>
            </a:r>
            <a:r>
              <a:rPr lang="en-US" dirty="0" err="1" smtClean="0"/>
              <a:t>hydatid</a:t>
            </a:r>
            <a:r>
              <a:rPr lang="en-US" dirty="0" smtClean="0"/>
              <a:t> disease.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Mebendazole</a:t>
            </a:r>
            <a:r>
              <a:rPr lang="en-US" dirty="0" smtClean="0"/>
              <a:t> is used for hookworm, </a:t>
            </a:r>
            <a:r>
              <a:rPr lang="en-US" dirty="0" err="1" smtClean="0"/>
              <a:t>ascariasis</a:t>
            </a:r>
            <a:r>
              <a:rPr lang="en-US" dirty="0" smtClean="0"/>
              <a:t>, threadworm and whipworm. </a:t>
            </a:r>
          </a:p>
          <a:p>
            <a:pPr algn="just" rtl="0"/>
            <a:r>
              <a:rPr lang="en-US" dirty="0" smtClean="0"/>
              <a:t>The drugs are administered orally. </a:t>
            </a:r>
          </a:p>
          <a:p>
            <a:pPr algn="just" rtl="0"/>
            <a:r>
              <a:rPr lang="en-US" dirty="0" smtClean="0"/>
              <a:t>Absorption is relatively poor, but increased by a fatty meal. </a:t>
            </a:r>
          </a:p>
          <a:p>
            <a:pPr algn="just" rtl="0"/>
            <a:r>
              <a:rPr lang="en-US" dirty="0" smtClean="0"/>
              <a:t>Significant adverse reactions are uncommon.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chemeClr val="accent3"/>
                </a:solidFill>
              </a:rPr>
              <a:t>b.Bithionol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Bithionol</a:t>
            </a:r>
            <a:r>
              <a:rPr lang="en-US" dirty="0" smtClean="0"/>
              <a:t> is used to treat fluke infections with </a:t>
            </a:r>
            <a:r>
              <a:rPr lang="en-US" u="sng" dirty="0" err="1" smtClean="0"/>
              <a:t>Fasciola</a:t>
            </a:r>
            <a:r>
              <a:rPr lang="en-US" dirty="0" smtClean="0"/>
              <a:t> </a:t>
            </a:r>
            <a:r>
              <a:rPr lang="en-US" u="sng" dirty="0" smtClean="0"/>
              <a:t>hepatica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It is well absorbed orally. </a:t>
            </a:r>
          </a:p>
          <a:p>
            <a:pPr algn="just" rtl="0"/>
            <a:r>
              <a:rPr lang="en-US" dirty="0" smtClean="0"/>
              <a:t>Adverse reactions are mild (e.g. nausea, vomiting, </a:t>
            </a:r>
            <a:r>
              <a:rPr lang="en-US" dirty="0" err="1" smtClean="0"/>
              <a:t>diarrhoea</a:t>
            </a:r>
            <a:r>
              <a:rPr lang="en-US" dirty="0" smtClean="0"/>
              <a:t>, rashes) but relatively common (approximately 30%).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b="1" dirty="0" smtClean="0">
                <a:solidFill>
                  <a:schemeClr val="accent3"/>
                </a:solidFill>
              </a:rPr>
              <a:t>c. </a:t>
            </a:r>
            <a:r>
              <a:rPr lang="en-US" b="1" dirty="0" err="1" smtClean="0">
                <a:solidFill>
                  <a:schemeClr val="accent3"/>
                </a:solidFill>
              </a:rPr>
              <a:t>Diethylcarbamazine</a:t>
            </a:r>
            <a:r>
              <a:rPr lang="en-US" b="1" dirty="0" smtClean="0">
                <a:solidFill>
                  <a:schemeClr val="accent3"/>
                </a:solidFill>
              </a:rPr>
              <a:t> (DEC):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DEC is an oral agent used to treat </a:t>
            </a:r>
            <a:r>
              <a:rPr lang="en-US" dirty="0" err="1" smtClean="0"/>
              <a:t>filariasis</a:t>
            </a:r>
            <a:r>
              <a:rPr lang="en-US" dirty="0" smtClean="0"/>
              <a:t> and </a:t>
            </a:r>
            <a:r>
              <a:rPr lang="en-US" dirty="0" err="1" smtClean="0"/>
              <a:t>loiasis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Treatment of </a:t>
            </a:r>
            <a:r>
              <a:rPr lang="en-US" dirty="0" err="1" smtClean="0"/>
              <a:t>filariasis</a:t>
            </a:r>
            <a:r>
              <a:rPr lang="en-US" dirty="0" smtClean="0"/>
              <a:t> is often followed by fever, headache, nausea, vomiting, </a:t>
            </a:r>
            <a:r>
              <a:rPr lang="en-US" dirty="0" err="1" smtClean="0"/>
              <a:t>arthralgia</a:t>
            </a:r>
            <a:r>
              <a:rPr lang="en-US" dirty="0" smtClean="0"/>
              <a:t> and prostration. </a:t>
            </a:r>
          </a:p>
          <a:p>
            <a:pPr algn="just" rtl="0"/>
            <a:r>
              <a:rPr lang="en-US" dirty="0" smtClean="0"/>
              <a:t>This is caused by the host response to dying </a:t>
            </a:r>
            <a:r>
              <a:rPr lang="en-US" dirty="0" err="1" smtClean="0"/>
              <a:t>microfilariae</a:t>
            </a:r>
            <a:r>
              <a:rPr lang="en-US" dirty="0" smtClean="0"/>
              <a:t>, rather than the drug, and may be reduced by pre-treatment with corticosteroids.</a:t>
            </a:r>
            <a:endParaRPr lang="ar-IQ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accent3"/>
                </a:solidFill>
              </a:rPr>
              <a:t>d. </a:t>
            </a:r>
            <a:r>
              <a:rPr lang="en-US" b="1" dirty="0" err="1" smtClean="0">
                <a:solidFill>
                  <a:schemeClr val="accent3"/>
                </a:solidFill>
              </a:rPr>
              <a:t>Ivermectin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Ivermectin</a:t>
            </a:r>
            <a:r>
              <a:rPr lang="en-US" dirty="0" smtClean="0"/>
              <a:t> binds to </a:t>
            </a:r>
            <a:r>
              <a:rPr lang="en-US" dirty="0" err="1" smtClean="0"/>
              <a:t>helminth</a:t>
            </a:r>
            <a:r>
              <a:rPr lang="en-US" dirty="0" smtClean="0"/>
              <a:t> nerve and muscle cell ion channels, causing increased membrane permeability. </a:t>
            </a:r>
          </a:p>
          <a:p>
            <a:pPr algn="just" rtl="0"/>
            <a:r>
              <a:rPr lang="en-US" dirty="0" smtClean="0"/>
              <a:t>It is an oral agent, used in </a:t>
            </a:r>
            <a:r>
              <a:rPr lang="en-US" u="sng" dirty="0" err="1" smtClean="0"/>
              <a:t>Strongyloides</a:t>
            </a:r>
            <a:r>
              <a:rPr lang="en-US" dirty="0" smtClean="0"/>
              <a:t> infection, </a:t>
            </a:r>
            <a:r>
              <a:rPr lang="en-US" dirty="0" err="1" smtClean="0"/>
              <a:t>filariasis</a:t>
            </a:r>
            <a:r>
              <a:rPr lang="en-US" dirty="0" smtClean="0"/>
              <a:t> and </a:t>
            </a:r>
            <a:r>
              <a:rPr lang="en-US" dirty="0" err="1" smtClean="0"/>
              <a:t>onchocerciasis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Significant side-effects are uncommon.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accent3"/>
                </a:solidFill>
              </a:rPr>
              <a:t>e. </a:t>
            </a:r>
            <a:r>
              <a:rPr lang="en-US" b="1" dirty="0" err="1" smtClean="0">
                <a:solidFill>
                  <a:schemeClr val="accent3"/>
                </a:solidFill>
              </a:rPr>
              <a:t>Niclosamide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Niclosamide</a:t>
            </a:r>
            <a:r>
              <a:rPr lang="en-US" dirty="0" smtClean="0"/>
              <a:t> inhibits oxidative </a:t>
            </a:r>
            <a:r>
              <a:rPr lang="en-US" dirty="0" err="1" smtClean="0"/>
              <a:t>phosphorylation</a:t>
            </a:r>
            <a:r>
              <a:rPr lang="en-US" dirty="0" smtClean="0"/>
              <a:t>, causing paralysis of </a:t>
            </a:r>
            <a:r>
              <a:rPr lang="en-US" dirty="0" err="1" smtClean="0"/>
              <a:t>helminths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It is an oral agent, used in </a:t>
            </a:r>
            <a:r>
              <a:rPr lang="en-US" u="sng" dirty="0" err="1" smtClean="0"/>
              <a:t>Taenia</a:t>
            </a:r>
            <a:r>
              <a:rPr lang="en-US" dirty="0" smtClean="0"/>
              <a:t> </a:t>
            </a:r>
            <a:r>
              <a:rPr lang="en-US" u="sng" dirty="0" err="1" smtClean="0"/>
              <a:t>saginata</a:t>
            </a:r>
            <a:r>
              <a:rPr lang="en-US" dirty="0" smtClean="0"/>
              <a:t> and intestinal </a:t>
            </a:r>
            <a:r>
              <a:rPr lang="en-US" u="sng" dirty="0" smtClean="0"/>
              <a:t>T</a:t>
            </a:r>
            <a:r>
              <a:rPr lang="en-US" dirty="0" smtClean="0"/>
              <a:t>. </a:t>
            </a:r>
            <a:r>
              <a:rPr lang="en-US" u="sng" dirty="0" err="1" smtClean="0"/>
              <a:t>solium</a:t>
            </a:r>
            <a:r>
              <a:rPr lang="en-US" dirty="0" smtClean="0"/>
              <a:t> infection. </a:t>
            </a:r>
          </a:p>
          <a:p>
            <a:pPr algn="just" rtl="0"/>
            <a:r>
              <a:rPr lang="en-US" dirty="0" smtClean="0"/>
              <a:t>Systemic absorption is minimal, and it has few significant  side-effects.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accent3"/>
                </a:solidFill>
              </a:rPr>
              <a:t>f. </a:t>
            </a:r>
            <a:r>
              <a:rPr lang="en-US" b="1" dirty="0" err="1" smtClean="0">
                <a:solidFill>
                  <a:schemeClr val="accent3"/>
                </a:solidFill>
              </a:rPr>
              <a:t>Piperazine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err="1" smtClean="0"/>
              <a:t>Piperazine</a:t>
            </a:r>
            <a:r>
              <a:rPr lang="en-US" dirty="0" smtClean="0"/>
              <a:t> inhibits neurotransmitter function, causing </a:t>
            </a:r>
            <a:r>
              <a:rPr lang="en-US" dirty="0" err="1" smtClean="0"/>
              <a:t>helminth</a:t>
            </a:r>
            <a:r>
              <a:rPr lang="en-US" dirty="0" smtClean="0"/>
              <a:t> muscle paralysis. </a:t>
            </a:r>
          </a:p>
          <a:p>
            <a:pPr algn="just" rtl="0"/>
            <a:r>
              <a:rPr lang="en-US" dirty="0" smtClean="0"/>
              <a:t>It is an oral agent, used in </a:t>
            </a:r>
            <a:r>
              <a:rPr lang="en-US" dirty="0" err="1" smtClean="0"/>
              <a:t>ascariasis</a:t>
            </a:r>
            <a:r>
              <a:rPr lang="en-US" dirty="0" smtClean="0"/>
              <a:t> and threadworm (</a:t>
            </a:r>
            <a:r>
              <a:rPr lang="en-US" u="sng" dirty="0" err="1" smtClean="0"/>
              <a:t>Enterobius</a:t>
            </a:r>
            <a:r>
              <a:rPr lang="en-US" dirty="0" smtClean="0"/>
              <a:t> </a:t>
            </a:r>
            <a:r>
              <a:rPr lang="en-US" u="sng" dirty="0" err="1" smtClean="0"/>
              <a:t>vermicularis</a:t>
            </a:r>
            <a:r>
              <a:rPr lang="en-US" dirty="0" smtClean="0"/>
              <a:t>) infection. </a:t>
            </a:r>
          </a:p>
          <a:p>
            <a:pPr algn="just" rtl="0"/>
            <a:r>
              <a:rPr lang="en-US" dirty="0" smtClean="0"/>
              <a:t>Significant adverse effects are uncommon, but include neuropsychological reactions such as vertigo, confusion and convulsions.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accent3"/>
                </a:solidFill>
              </a:rPr>
              <a:t>g. </a:t>
            </a:r>
            <a:r>
              <a:rPr lang="en-US" b="1" dirty="0" err="1" smtClean="0">
                <a:solidFill>
                  <a:schemeClr val="accent3"/>
                </a:solidFill>
              </a:rPr>
              <a:t>Praziquantel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Praziquantel</a:t>
            </a:r>
            <a:r>
              <a:rPr lang="en-US" dirty="0" smtClean="0"/>
              <a:t> increases membrane permeability to Ca</a:t>
            </a:r>
            <a:r>
              <a:rPr lang="en-US" baseline="30000" dirty="0" smtClean="0"/>
              <a:t>++</a:t>
            </a:r>
            <a:r>
              <a:rPr lang="en-US" dirty="0" smtClean="0"/>
              <a:t>, causing violent contraction of worm muscle. </a:t>
            </a:r>
          </a:p>
          <a:p>
            <a:pPr algn="just" rtl="0"/>
            <a:r>
              <a:rPr lang="en-US" dirty="0" smtClean="0"/>
              <a:t>It is the drug of choice for </a:t>
            </a:r>
            <a:r>
              <a:rPr lang="en-US" dirty="0" err="1" smtClean="0"/>
              <a:t>schistosomiasis</a:t>
            </a:r>
            <a:r>
              <a:rPr lang="en-US" dirty="0" smtClean="0"/>
              <a:t>, and is also used in </a:t>
            </a:r>
            <a:r>
              <a:rPr lang="en-US" u="sng" dirty="0" smtClean="0"/>
              <a:t>T</a:t>
            </a:r>
            <a:r>
              <a:rPr lang="en-US" dirty="0" smtClean="0"/>
              <a:t>. </a:t>
            </a:r>
            <a:r>
              <a:rPr lang="en-US" u="sng" dirty="0" err="1" smtClean="0"/>
              <a:t>saginata</a:t>
            </a:r>
            <a:r>
              <a:rPr lang="en-US" dirty="0" smtClean="0"/>
              <a:t>, </a:t>
            </a:r>
            <a:r>
              <a:rPr lang="en-US" u="sng" dirty="0" smtClean="0"/>
              <a:t>T</a:t>
            </a:r>
            <a:r>
              <a:rPr lang="en-US" dirty="0" smtClean="0"/>
              <a:t>. </a:t>
            </a:r>
            <a:r>
              <a:rPr lang="en-US" u="sng" dirty="0" err="1" smtClean="0"/>
              <a:t>solium</a:t>
            </a:r>
            <a:r>
              <a:rPr lang="en-US" dirty="0" smtClean="0"/>
              <a:t> (</a:t>
            </a:r>
            <a:r>
              <a:rPr lang="en-US" dirty="0" err="1" smtClean="0"/>
              <a:t>cysticercosis</a:t>
            </a:r>
            <a:r>
              <a:rPr lang="en-US" dirty="0" smtClean="0"/>
              <a:t>), fluke infections (</a:t>
            </a:r>
            <a:r>
              <a:rPr lang="en-US" u="sng" dirty="0" err="1" smtClean="0"/>
              <a:t>Clonorchis</a:t>
            </a:r>
            <a:r>
              <a:rPr lang="en-US" dirty="0" smtClean="0"/>
              <a:t>, </a:t>
            </a:r>
            <a:r>
              <a:rPr lang="en-US" u="sng" dirty="0" err="1" smtClean="0"/>
              <a:t>Paragonimus</a:t>
            </a:r>
            <a:r>
              <a:rPr lang="en-US" dirty="0" smtClean="0"/>
              <a:t>) and </a:t>
            </a:r>
            <a:r>
              <a:rPr lang="en-US" dirty="0" err="1" smtClean="0"/>
              <a:t>echinococcosis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It is administered orally and well absorbed. </a:t>
            </a:r>
          </a:p>
          <a:p>
            <a:pPr algn="just" rtl="0"/>
            <a:r>
              <a:rPr lang="en-US" dirty="0" smtClean="0"/>
              <a:t>Adverse reactions are usually mild and transient, and include nausea and abdominal pain.</a:t>
            </a:r>
            <a:endParaRPr lang="ar-IQ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accent3"/>
                </a:solidFill>
              </a:rPr>
              <a:t>h. </a:t>
            </a:r>
            <a:r>
              <a:rPr lang="en-US" b="1" dirty="0" err="1" smtClean="0">
                <a:solidFill>
                  <a:schemeClr val="accent3"/>
                </a:solidFill>
              </a:rPr>
              <a:t>Pyrantel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pamoate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This agent causes spastic paralysis of </a:t>
            </a:r>
            <a:r>
              <a:rPr lang="en-US" dirty="0" err="1" smtClean="0"/>
              <a:t>helminth</a:t>
            </a:r>
            <a:r>
              <a:rPr lang="en-US" dirty="0" smtClean="0"/>
              <a:t> muscle through a </a:t>
            </a:r>
            <a:r>
              <a:rPr lang="en-US" dirty="0" err="1" smtClean="0"/>
              <a:t>suxamethonium</a:t>
            </a:r>
            <a:r>
              <a:rPr lang="en-US" dirty="0" smtClean="0"/>
              <a:t>-like action. </a:t>
            </a:r>
          </a:p>
          <a:p>
            <a:pPr algn="just" rtl="0"/>
            <a:r>
              <a:rPr lang="en-US" dirty="0" smtClean="0"/>
              <a:t>It is used orally in </a:t>
            </a:r>
            <a:r>
              <a:rPr lang="en-US" dirty="0" err="1" smtClean="0"/>
              <a:t>ascariasis</a:t>
            </a:r>
            <a:r>
              <a:rPr lang="en-US" dirty="0" smtClean="0"/>
              <a:t> and threadworm infection. </a:t>
            </a:r>
          </a:p>
          <a:p>
            <a:pPr algn="just" rtl="0"/>
            <a:r>
              <a:rPr lang="en-US" dirty="0" smtClean="0"/>
              <a:t>Systemic absorption is poor, and adverse effects are uncommon.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chemeClr val="accent3"/>
                </a:solidFill>
              </a:rPr>
              <a:t>i</a:t>
            </a:r>
            <a:r>
              <a:rPr lang="en-US" b="1" dirty="0" smtClean="0">
                <a:solidFill>
                  <a:schemeClr val="accent3"/>
                </a:solidFill>
              </a:rPr>
              <a:t>. </a:t>
            </a:r>
            <a:r>
              <a:rPr lang="en-US" b="1" dirty="0" err="1" smtClean="0">
                <a:solidFill>
                  <a:schemeClr val="accent3"/>
                </a:solidFill>
              </a:rPr>
              <a:t>Thiabendazole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Thiabendazole</a:t>
            </a:r>
            <a:r>
              <a:rPr lang="en-US" dirty="0" smtClean="0"/>
              <a:t> inhibits </a:t>
            </a:r>
            <a:r>
              <a:rPr lang="en-US" dirty="0" err="1" smtClean="0"/>
              <a:t>fumarate</a:t>
            </a:r>
            <a:r>
              <a:rPr lang="en-US" dirty="0" smtClean="0"/>
              <a:t> </a:t>
            </a:r>
            <a:r>
              <a:rPr lang="en-US" dirty="0" err="1" smtClean="0"/>
              <a:t>reductase</a:t>
            </a:r>
            <a:r>
              <a:rPr lang="en-US" dirty="0" smtClean="0"/>
              <a:t>, which is required for energy production in </a:t>
            </a:r>
            <a:r>
              <a:rPr lang="en-US" dirty="0" err="1" smtClean="0"/>
              <a:t>helminths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It is used orally in </a:t>
            </a:r>
            <a:r>
              <a:rPr lang="en-US" u="sng" dirty="0" err="1" smtClean="0"/>
              <a:t>Strongyloides</a:t>
            </a:r>
            <a:r>
              <a:rPr lang="en-US" dirty="0" smtClean="0"/>
              <a:t> infection and topically to treat </a:t>
            </a:r>
            <a:r>
              <a:rPr lang="en-US" dirty="0" err="1" smtClean="0"/>
              <a:t>cutaneous</a:t>
            </a:r>
            <a:r>
              <a:rPr lang="en-US" dirty="0" smtClean="0"/>
              <a:t> larva </a:t>
            </a:r>
            <a:r>
              <a:rPr lang="en-US" dirty="0" err="1" smtClean="0"/>
              <a:t>migrans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Significant adverse effects are uncommon.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Antimalarial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agents: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a. </a:t>
            </a:r>
            <a:r>
              <a:rPr lang="en-US" b="1" dirty="0" err="1" smtClean="0">
                <a:solidFill>
                  <a:schemeClr val="accent3"/>
                </a:solidFill>
              </a:rPr>
              <a:t>Artemisinin</a:t>
            </a:r>
            <a:r>
              <a:rPr lang="en-US" b="1" dirty="0" smtClean="0">
                <a:solidFill>
                  <a:schemeClr val="accent3"/>
                </a:solidFill>
              </a:rPr>
              <a:t> (</a:t>
            </a:r>
            <a:r>
              <a:rPr lang="en-US" b="1" dirty="0" err="1" smtClean="0">
                <a:solidFill>
                  <a:schemeClr val="accent3"/>
                </a:solidFill>
              </a:rPr>
              <a:t>quinghaosu</a:t>
            </a:r>
            <a:r>
              <a:rPr lang="en-US" b="1" dirty="0" smtClean="0">
                <a:solidFill>
                  <a:schemeClr val="accent3"/>
                </a:solidFill>
              </a:rPr>
              <a:t>) derivatives:</a:t>
            </a:r>
          </a:p>
          <a:p>
            <a:pPr algn="just" rtl="0"/>
            <a:r>
              <a:rPr lang="en-US" dirty="0" err="1" smtClean="0"/>
              <a:t>Artemisinin</a:t>
            </a:r>
            <a:r>
              <a:rPr lang="en-US" dirty="0" smtClean="0"/>
              <a:t> originates from a herb (sweet wormwood, </a:t>
            </a:r>
            <a:r>
              <a:rPr lang="en-US" u="sng" dirty="0" smtClean="0"/>
              <a:t>Artemisia</a:t>
            </a:r>
            <a:r>
              <a:rPr lang="en-US" dirty="0" smtClean="0"/>
              <a:t> </a:t>
            </a:r>
            <a:r>
              <a:rPr lang="en-US" u="sng" dirty="0" err="1" smtClean="0"/>
              <a:t>annua</a:t>
            </a:r>
            <a:r>
              <a:rPr lang="en-US" dirty="0" smtClean="0"/>
              <a:t>), which was used in Chinese medicine to treat fever. </a:t>
            </a:r>
          </a:p>
          <a:p>
            <a:pPr algn="just" rtl="0"/>
            <a:r>
              <a:rPr lang="en-US" dirty="0" smtClean="0"/>
              <a:t>Its derivatives, </a:t>
            </a:r>
            <a:r>
              <a:rPr lang="en-US" dirty="0" err="1" smtClean="0"/>
              <a:t>artemether</a:t>
            </a:r>
            <a:r>
              <a:rPr lang="en-US" dirty="0" smtClean="0"/>
              <a:t> and </a:t>
            </a:r>
            <a:r>
              <a:rPr lang="en-US" dirty="0" err="1" smtClean="0"/>
              <a:t>artesunate</a:t>
            </a:r>
            <a:r>
              <a:rPr lang="en-US" dirty="0" smtClean="0"/>
              <a:t>, were developed for use in malaria in the 1970s. </a:t>
            </a:r>
          </a:p>
          <a:p>
            <a:pPr algn="just" rtl="0"/>
            <a:r>
              <a:rPr lang="en-US" dirty="0" smtClean="0"/>
              <a:t>Their mechanism of action is unknown.</a:t>
            </a:r>
            <a:endParaRPr lang="ar-IQ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/>
            <a:r>
              <a:rPr lang="en-US" dirty="0" smtClean="0">
                <a:solidFill>
                  <a:schemeClr val="accent3"/>
                </a:solidFill>
              </a:rPr>
              <a:t>Resistance </a:t>
            </a:r>
            <a:r>
              <a:rPr lang="en-US" dirty="0" smtClean="0"/>
              <a:t>may be an </a:t>
            </a:r>
            <a:r>
              <a:rPr lang="en-US" dirty="0" smtClean="0">
                <a:solidFill>
                  <a:schemeClr val="accent3"/>
                </a:solidFill>
              </a:rPr>
              <a:t>innate</a:t>
            </a:r>
            <a:r>
              <a:rPr lang="en-US" dirty="0" smtClean="0"/>
              <a:t> property of a microorganism (intrinsic resistance) or may be </a:t>
            </a:r>
            <a:r>
              <a:rPr lang="en-US" dirty="0" smtClean="0">
                <a:solidFill>
                  <a:schemeClr val="accent3"/>
                </a:solidFill>
              </a:rPr>
              <a:t>acquired</a:t>
            </a:r>
            <a:r>
              <a:rPr lang="en-US" dirty="0" smtClean="0"/>
              <a:t>, by either spontaneous mutation or horizontal transfer of genetic material from another organism. </a:t>
            </a:r>
          </a:p>
          <a:p>
            <a:pPr algn="just" rtl="0"/>
            <a:r>
              <a:rPr lang="en-US" dirty="0" smtClean="0"/>
              <a:t>For some agents, e.g. </a:t>
            </a:r>
            <a:r>
              <a:rPr lang="en-US" dirty="0" err="1" smtClean="0"/>
              <a:t>penicillins</a:t>
            </a:r>
            <a:r>
              <a:rPr lang="en-US" dirty="0" smtClean="0"/>
              <a:t>, a degree of resistance occurs in vivo when the bacterial load is high and the molecular target for the antimicrobial is down-regulated (an ‘</a:t>
            </a:r>
            <a:r>
              <a:rPr lang="en-US" dirty="0" err="1" smtClean="0"/>
              <a:t>inoculum</a:t>
            </a:r>
            <a:r>
              <a:rPr lang="en-US" dirty="0" smtClean="0"/>
              <a:t> effect’).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They are used in the treatment, but not prophylaxis, of malaria, usually in combination with other </a:t>
            </a:r>
            <a:r>
              <a:rPr lang="en-US" dirty="0" err="1" smtClean="0"/>
              <a:t>antimalarials</a:t>
            </a:r>
            <a:r>
              <a:rPr lang="en-US" dirty="0" smtClean="0"/>
              <a:t>, and are effective against strains of </a:t>
            </a:r>
            <a:r>
              <a:rPr lang="en-US" u="sng" dirty="0" smtClean="0"/>
              <a:t>Plasmodium</a:t>
            </a:r>
            <a:r>
              <a:rPr lang="en-US" dirty="0" smtClean="0"/>
              <a:t> spp. that are resistant to other </a:t>
            </a:r>
            <a:r>
              <a:rPr lang="en-US" dirty="0" err="1" smtClean="0"/>
              <a:t>antimalarials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err="1" smtClean="0"/>
              <a:t>Artemether</a:t>
            </a:r>
            <a:r>
              <a:rPr lang="en-US" dirty="0" smtClean="0"/>
              <a:t> is lipid-soluble, and may be administered via intramuscular and oral routes.</a:t>
            </a:r>
            <a:endParaRPr lang="ar-IQ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</p:spPr>
        <p:txBody>
          <a:bodyPr>
            <a:normAutofit/>
          </a:bodyPr>
          <a:lstStyle/>
          <a:p>
            <a:pPr algn="just" rtl="0"/>
            <a:r>
              <a:rPr lang="en-US" dirty="0" err="1" smtClean="0"/>
              <a:t>Artesunate</a:t>
            </a:r>
            <a:r>
              <a:rPr lang="en-US" dirty="0" smtClean="0"/>
              <a:t> is water-soluble and is administered intravenously or orally. </a:t>
            </a:r>
          </a:p>
          <a:p>
            <a:pPr algn="just" rtl="0"/>
            <a:r>
              <a:rPr lang="en-US" dirty="0" smtClean="0"/>
              <a:t>Serious adverse effects are uncommon. </a:t>
            </a:r>
          </a:p>
          <a:p>
            <a:pPr algn="just" rtl="0"/>
            <a:r>
              <a:rPr lang="en-US" dirty="0" smtClean="0"/>
              <a:t>Current advice for malaria in pregnancy is that the </a:t>
            </a:r>
            <a:r>
              <a:rPr lang="en-US" dirty="0" err="1" smtClean="0"/>
              <a:t>artemisinin</a:t>
            </a:r>
            <a:r>
              <a:rPr lang="en-US" dirty="0" smtClean="0"/>
              <a:t> derivatives should be used to treat uncomplicated </a:t>
            </a:r>
            <a:r>
              <a:rPr lang="en-US" dirty="0" err="1" smtClean="0"/>
              <a:t>falciparum</a:t>
            </a:r>
            <a:r>
              <a:rPr lang="en-US" dirty="0" smtClean="0"/>
              <a:t> malaria in the second and third trimesters, but should not be used in the first trimester until more information becomes available.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accent3"/>
                </a:solidFill>
              </a:rPr>
              <a:t>b. </a:t>
            </a:r>
            <a:r>
              <a:rPr lang="en-US" b="1" dirty="0" err="1" smtClean="0">
                <a:solidFill>
                  <a:schemeClr val="accent3"/>
                </a:solidFill>
              </a:rPr>
              <a:t>Atovaquone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600" dirty="0" err="1" smtClean="0"/>
              <a:t>Atovaquone</a:t>
            </a:r>
            <a:r>
              <a:rPr lang="en-US" sz="3600" dirty="0" smtClean="0"/>
              <a:t> inhibits mitochondrial function. </a:t>
            </a:r>
          </a:p>
          <a:p>
            <a:pPr algn="just" rtl="0"/>
            <a:r>
              <a:rPr lang="en-US" sz="3600" dirty="0" smtClean="0"/>
              <a:t>It is an oral agent, used for treatment and prophylaxis of malaria, in combination with </a:t>
            </a:r>
            <a:r>
              <a:rPr lang="en-US" sz="3600" dirty="0" err="1" smtClean="0"/>
              <a:t>proguanil</a:t>
            </a:r>
            <a:r>
              <a:rPr lang="en-US" sz="3600" dirty="0" smtClean="0"/>
              <a:t>, without which it is ineffective.</a:t>
            </a:r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It is also used in the treatment of </a:t>
            </a:r>
            <a:r>
              <a:rPr lang="en-US" u="sng" dirty="0" err="1" smtClean="0"/>
              <a:t>Pneumocystis</a:t>
            </a:r>
            <a:r>
              <a:rPr lang="en-US" dirty="0" smtClean="0"/>
              <a:t> </a:t>
            </a:r>
            <a:r>
              <a:rPr lang="en-US" u="sng" dirty="0" err="1" smtClean="0"/>
              <a:t>jirovecii</a:t>
            </a:r>
            <a:r>
              <a:rPr lang="en-US" dirty="0" smtClean="0"/>
              <a:t> (</a:t>
            </a:r>
            <a:r>
              <a:rPr lang="en-US" u="sng" dirty="0" err="1" smtClean="0"/>
              <a:t>carinii</a:t>
            </a:r>
            <a:r>
              <a:rPr lang="en-US" dirty="0" smtClean="0"/>
              <a:t>) pneumonia where there is intolerance to co-</a:t>
            </a:r>
            <a:r>
              <a:rPr lang="en-US" dirty="0" err="1" smtClean="0"/>
              <a:t>trimoxazole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Significant adverse effects are uncommon.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chemeClr val="accent3"/>
                </a:solidFill>
              </a:rPr>
              <a:t>c. </a:t>
            </a:r>
            <a:r>
              <a:rPr lang="en-US" sz="3200" b="1" dirty="0" err="1" smtClean="0">
                <a:solidFill>
                  <a:schemeClr val="accent3"/>
                </a:solidFill>
              </a:rPr>
              <a:t>Folate</a:t>
            </a:r>
            <a:r>
              <a:rPr lang="en-US" sz="3200" b="1" dirty="0" smtClean="0">
                <a:solidFill>
                  <a:schemeClr val="accent3"/>
                </a:solidFill>
              </a:rPr>
              <a:t> synthesis inhibitors (</a:t>
            </a:r>
            <a:r>
              <a:rPr lang="en-US" sz="3200" b="1" dirty="0" err="1" smtClean="0">
                <a:solidFill>
                  <a:schemeClr val="accent3"/>
                </a:solidFill>
              </a:rPr>
              <a:t>proguanil</a:t>
            </a:r>
            <a:r>
              <a:rPr lang="en-US" sz="3200" b="1" dirty="0" smtClean="0">
                <a:solidFill>
                  <a:schemeClr val="accent3"/>
                </a:solidFill>
              </a:rPr>
              <a:t>, </a:t>
            </a:r>
            <a:r>
              <a:rPr lang="en-US" sz="3200" b="1" dirty="0" err="1" smtClean="0">
                <a:solidFill>
                  <a:schemeClr val="accent3"/>
                </a:solidFill>
              </a:rPr>
              <a:t>pyrimethamine-sulfadoxine</a:t>
            </a:r>
            <a:r>
              <a:rPr lang="en-US" sz="3200" b="1" dirty="0" smtClean="0">
                <a:solidFill>
                  <a:schemeClr val="accent3"/>
                </a:solidFill>
              </a:rPr>
              <a:t>):</a:t>
            </a:r>
            <a:endParaRPr lang="ar-IQ" sz="3200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Proguanil</a:t>
            </a:r>
            <a:r>
              <a:rPr lang="en-US" dirty="0" smtClean="0"/>
              <a:t> inhibits </a:t>
            </a:r>
            <a:r>
              <a:rPr lang="en-US" dirty="0" err="1" smtClean="0"/>
              <a:t>dihydrofolate</a:t>
            </a:r>
            <a:r>
              <a:rPr lang="en-US" dirty="0" smtClean="0"/>
              <a:t> </a:t>
            </a:r>
            <a:r>
              <a:rPr lang="en-US" dirty="0" err="1" smtClean="0"/>
              <a:t>reductase</a:t>
            </a:r>
            <a:r>
              <a:rPr lang="en-US" dirty="0" smtClean="0"/>
              <a:t>, and is used for malaria prophylaxis. </a:t>
            </a:r>
          </a:p>
          <a:p>
            <a:pPr algn="just" rtl="0"/>
            <a:r>
              <a:rPr lang="en-US" dirty="0" err="1" smtClean="0"/>
              <a:t>Pyrimethamine-sulfadoxine</a:t>
            </a:r>
            <a:r>
              <a:rPr lang="en-US" dirty="0" smtClean="0"/>
              <a:t> is used in the treatment of malaria.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solidFill>
                  <a:schemeClr val="accent3"/>
                </a:solidFill>
              </a:rPr>
              <a:t>d. </a:t>
            </a:r>
            <a:r>
              <a:rPr lang="en-US" sz="3600" b="1" dirty="0" err="1" smtClean="0">
                <a:solidFill>
                  <a:schemeClr val="accent3"/>
                </a:solidFill>
              </a:rPr>
              <a:t>Quinoline</a:t>
            </a:r>
            <a:r>
              <a:rPr lang="en-US" sz="3600" b="1" dirty="0" smtClean="0">
                <a:solidFill>
                  <a:schemeClr val="accent3"/>
                </a:solidFill>
              </a:rPr>
              <a:t>-containing compounds:</a:t>
            </a:r>
            <a:endParaRPr lang="ar-IQ" sz="3600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Chloroquine</a:t>
            </a:r>
            <a:r>
              <a:rPr lang="en-US" dirty="0" smtClean="0"/>
              <a:t> and quinine are believed to act by intra-parasitic inhibition of </a:t>
            </a:r>
            <a:r>
              <a:rPr lang="en-US" dirty="0" err="1" smtClean="0"/>
              <a:t>haem</a:t>
            </a:r>
            <a:r>
              <a:rPr lang="en-US" dirty="0" smtClean="0"/>
              <a:t> </a:t>
            </a:r>
            <a:r>
              <a:rPr lang="en-US" dirty="0" err="1" smtClean="0"/>
              <a:t>polymerisation</a:t>
            </a:r>
            <a:r>
              <a:rPr lang="en-US" dirty="0" smtClean="0"/>
              <a:t>, resulting in toxic build-up of intracellular </a:t>
            </a:r>
            <a:r>
              <a:rPr lang="en-US" dirty="0" err="1" smtClean="0"/>
              <a:t>haem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The mechanisms of action of other agents in this group (</a:t>
            </a:r>
            <a:r>
              <a:rPr lang="en-US" dirty="0" err="1" smtClean="0"/>
              <a:t>quinidine</a:t>
            </a:r>
            <a:r>
              <a:rPr lang="en-US" dirty="0" smtClean="0"/>
              <a:t>, </a:t>
            </a:r>
            <a:r>
              <a:rPr lang="en-US" dirty="0" err="1" smtClean="0"/>
              <a:t>amodiaquine</a:t>
            </a:r>
            <a:r>
              <a:rPr lang="en-US" dirty="0" smtClean="0"/>
              <a:t>, </a:t>
            </a:r>
            <a:r>
              <a:rPr lang="en-US" dirty="0" err="1" smtClean="0"/>
              <a:t>mefloquine</a:t>
            </a:r>
            <a:r>
              <a:rPr lang="en-US" dirty="0" smtClean="0"/>
              <a:t>, </a:t>
            </a:r>
            <a:r>
              <a:rPr lang="en-US" dirty="0" err="1" smtClean="0"/>
              <a:t>primaquine</a:t>
            </a:r>
            <a:r>
              <a:rPr lang="en-US" dirty="0" smtClean="0"/>
              <a:t>, etc.) may differ. </a:t>
            </a:r>
            <a:endParaRPr lang="ar-IQ" dirty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They are used in the treatment and prophylaxis of malaria. </a:t>
            </a:r>
          </a:p>
          <a:p>
            <a:pPr algn="just" rtl="0"/>
            <a:r>
              <a:rPr lang="en-US" dirty="0" err="1" smtClean="0"/>
              <a:t>Primaquine</a:t>
            </a:r>
            <a:r>
              <a:rPr lang="en-US" dirty="0" smtClean="0"/>
              <a:t> is used for radical cure of malaria due to </a:t>
            </a:r>
            <a:r>
              <a:rPr lang="en-US" u="sng" dirty="0" smtClean="0"/>
              <a:t>Plasmodium</a:t>
            </a:r>
            <a:r>
              <a:rPr lang="en-US" dirty="0" smtClean="0"/>
              <a:t> </a:t>
            </a:r>
            <a:r>
              <a:rPr lang="en-US" u="sng" dirty="0" err="1" smtClean="0"/>
              <a:t>vivax</a:t>
            </a:r>
            <a:r>
              <a:rPr lang="en-US" dirty="0" smtClean="0"/>
              <a:t> and </a:t>
            </a:r>
            <a:r>
              <a:rPr lang="en-US" u="sng" dirty="0" smtClean="0"/>
              <a:t>P</a:t>
            </a:r>
            <a:r>
              <a:rPr lang="en-US" dirty="0" smtClean="0"/>
              <a:t>. </a:t>
            </a:r>
            <a:r>
              <a:rPr lang="en-US" u="sng" dirty="0" err="1" smtClean="0"/>
              <a:t>ovale</a:t>
            </a:r>
            <a:r>
              <a:rPr lang="en-US" dirty="0" smtClean="0"/>
              <a:t> (destruction of liver </a:t>
            </a:r>
            <a:r>
              <a:rPr lang="en-US" dirty="0" err="1" smtClean="0"/>
              <a:t>hypnozoites</a:t>
            </a:r>
            <a:r>
              <a:rPr lang="en-US" dirty="0" smtClean="0"/>
              <a:t>). </a:t>
            </a:r>
          </a:p>
          <a:p>
            <a:pPr algn="just" rtl="0"/>
            <a:r>
              <a:rPr lang="en-US" dirty="0" err="1" smtClean="0"/>
              <a:t>Chloroquine</a:t>
            </a:r>
            <a:r>
              <a:rPr lang="en-US" dirty="0" smtClean="0"/>
              <a:t> is also used in extra-intestinal </a:t>
            </a:r>
            <a:r>
              <a:rPr lang="en-US" dirty="0" err="1" smtClean="0"/>
              <a:t>amoebiasis</a:t>
            </a:r>
            <a:r>
              <a:rPr lang="en-US" dirty="0" smtClean="0"/>
              <a:t>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Chloroquine</a:t>
            </a:r>
            <a:r>
              <a:rPr lang="en-US" dirty="0" smtClean="0"/>
              <a:t> can cause a </a:t>
            </a:r>
            <a:r>
              <a:rPr lang="en-US" dirty="0" err="1" smtClean="0"/>
              <a:t>pruritus</a:t>
            </a:r>
            <a:r>
              <a:rPr lang="en-US" dirty="0" smtClean="0"/>
              <a:t> sufficient to compromise compliance with therapy. </a:t>
            </a:r>
          </a:p>
          <a:p>
            <a:pPr algn="just" rtl="0"/>
            <a:r>
              <a:rPr lang="en-US" dirty="0" smtClean="0"/>
              <a:t>If used in long-term, high-dose regimens, it causes an irreversible retinopathy. </a:t>
            </a:r>
          </a:p>
          <a:p>
            <a:pPr algn="just" rtl="0"/>
            <a:r>
              <a:rPr lang="en-US" dirty="0" err="1" smtClean="0"/>
              <a:t>Overdosage</a:t>
            </a:r>
            <a:r>
              <a:rPr lang="en-US" dirty="0" smtClean="0"/>
              <a:t> causes life-threatening </a:t>
            </a:r>
            <a:r>
              <a:rPr lang="en-US" dirty="0" err="1" smtClean="0"/>
              <a:t>cardiotoxicity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side-effect profile of </a:t>
            </a:r>
            <a:r>
              <a:rPr lang="en-US" dirty="0" err="1" smtClean="0"/>
              <a:t>mefloquine</a:t>
            </a:r>
            <a:r>
              <a:rPr lang="en-US" dirty="0" smtClean="0"/>
              <a:t> includes neuropsychiatric effects ranging from mood change, nightmares and agitation to hallucinations and psychosis. </a:t>
            </a:r>
          </a:p>
          <a:p>
            <a:pPr algn="just" rtl="0"/>
            <a:r>
              <a:rPr lang="en-US" dirty="0" smtClean="0"/>
              <a:t>Quinine may cause </a:t>
            </a:r>
            <a:r>
              <a:rPr lang="en-US" dirty="0" err="1" smtClean="0"/>
              <a:t>hypoglycaemia</a:t>
            </a:r>
            <a:r>
              <a:rPr lang="en-US" dirty="0" smtClean="0"/>
              <a:t> and </a:t>
            </a:r>
            <a:r>
              <a:rPr lang="en-US" dirty="0" err="1" smtClean="0"/>
              <a:t>cardiotoxicity</a:t>
            </a:r>
            <a:r>
              <a:rPr lang="en-US" dirty="0" smtClean="0"/>
              <a:t>, especially when administered </a:t>
            </a:r>
            <a:r>
              <a:rPr lang="en-US" dirty="0" err="1" smtClean="0"/>
              <a:t>parenterally</a:t>
            </a:r>
            <a:r>
              <a:rPr lang="en-US" dirty="0" smtClean="0"/>
              <a:t>. </a:t>
            </a:r>
            <a:endParaRPr lang="ar-IQ" dirty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Primaquine</a:t>
            </a:r>
            <a:r>
              <a:rPr lang="en-US" dirty="0" smtClean="0"/>
              <a:t> causes </a:t>
            </a:r>
            <a:r>
              <a:rPr lang="en-US" dirty="0" err="1" smtClean="0"/>
              <a:t>haemolysis</a:t>
            </a:r>
            <a:r>
              <a:rPr lang="en-US" dirty="0" smtClean="0"/>
              <a:t> in people with glucose-6-phosphate </a:t>
            </a:r>
            <a:r>
              <a:rPr lang="en-US" dirty="0" err="1" smtClean="0"/>
              <a:t>dehydrogenase</a:t>
            </a:r>
            <a:r>
              <a:rPr lang="en-US" dirty="0" smtClean="0"/>
              <a:t> deficiency , which should be excluded before therapy. </a:t>
            </a:r>
          </a:p>
          <a:p>
            <a:pPr algn="just" rtl="0"/>
            <a:r>
              <a:rPr lang="en-US" dirty="0" err="1" smtClean="0"/>
              <a:t>Chloroquine</a:t>
            </a:r>
            <a:r>
              <a:rPr lang="en-US" dirty="0" smtClean="0"/>
              <a:t> is considered safe in pregnancy, but </a:t>
            </a:r>
            <a:r>
              <a:rPr lang="en-US" dirty="0" err="1" smtClean="0"/>
              <a:t>mefloquine</a:t>
            </a:r>
            <a:r>
              <a:rPr lang="en-US" dirty="0" smtClean="0"/>
              <a:t> should be avoided in the first trimester.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The </a:t>
            </a:r>
            <a:r>
              <a:rPr lang="en-US" dirty="0" err="1" smtClean="0">
                <a:solidFill>
                  <a:schemeClr val="accent3"/>
                </a:solidFill>
              </a:rPr>
              <a:t>mecA</a:t>
            </a:r>
            <a:r>
              <a:rPr lang="en-US" dirty="0" smtClean="0">
                <a:solidFill>
                  <a:schemeClr val="accent3"/>
                </a:solidFill>
              </a:rPr>
              <a:t> gene </a:t>
            </a:r>
            <a:r>
              <a:rPr lang="en-US" dirty="0" smtClean="0"/>
              <a:t>encodes a </a:t>
            </a:r>
            <a:r>
              <a:rPr lang="en-US" dirty="0" smtClean="0">
                <a:solidFill>
                  <a:schemeClr val="accent3"/>
                </a:solidFill>
              </a:rPr>
              <a:t>low-affinity penicillin-binding protein</a:t>
            </a:r>
            <a:r>
              <a:rPr lang="en-US" dirty="0" smtClean="0"/>
              <a:t>, which confers resistance to </a:t>
            </a:r>
            <a:r>
              <a:rPr lang="en-US" dirty="0" err="1" smtClean="0"/>
              <a:t>meticillin</a:t>
            </a:r>
            <a:r>
              <a:rPr lang="en-US" dirty="0" smtClean="0"/>
              <a:t> and other </a:t>
            </a:r>
            <a:r>
              <a:rPr lang="en-US" dirty="0" err="1" smtClean="0"/>
              <a:t>penicillinase</a:t>
            </a:r>
            <a:r>
              <a:rPr lang="en-US" dirty="0" smtClean="0"/>
              <a:t>-resistant </a:t>
            </a:r>
            <a:r>
              <a:rPr lang="en-US" dirty="0" err="1" smtClean="0"/>
              <a:t>penicillins</a:t>
            </a:r>
            <a:r>
              <a:rPr lang="en-US" dirty="0" smtClean="0"/>
              <a:t> in </a:t>
            </a:r>
            <a:r>
              <a:rPr lang="en-US" u="sng" dirty="0" smtClean="0"/>
              <a:t>Staph</a:t>
            </a:r>
            <a:r>
              <a:rPr lang="en-US" dirty="0" smtClean="0"/>
              <a:t>. </a:t>
            </a:r>
            <a:r>
              <a:rPr lang="en-US" u="sng" dirty="0" err="1" smtClean="0"/>
              <a:t>aureus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It is common for </a:t>
            </a:r>
            <a:r>
              <a:rPr lang="en-US" dirty="0" smtClean="0">
                <a:solidFill>
                  <a:schemeClr val="accent3"/>
                </a:solidFill>
              </a:rPr>
              <a:t>plasmids to encode resistance to multiple antimicrobials</a:t>
            </a:r>
            <a:r>
              <a:rPr lang="en-US" dirty="0" smtClean="0"/>
              <a:t>, which may be transferred horizontally.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accent3"/>
                </a:solidFill>
              </a:rPr>
              <a:t>e. </a:t>
            </a:r>
            <a:r>
              <a:rPr lang="en-US" b="1" dirty="0" err="1" smtClean="0">
                <a:solidFill>
                  <a:schemeClr val="accent3"/>
                </a:solidFill>
              </a:rPr>
              <a:t>Lumefantrine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Lumefantrine</a:t>
            </a:r>
            <a:r>
              <a:rPr lang="en-US" dirty="0" smtClean="0"/>
              <a:t> is used in combination with </a:t>
            </a:r>
            <a:r>
              <a:rPr lang="en-US" dirty="0" err="1" smtClean="0"/>
              <a:t>artemether</a:t>
            </a:r>
            <a:r>
              <a:rPr lang="en-US" dirty="0" smtClean="0"/>
              <a:t> to treat uncomplicated </a:t>
            </a:r>
            <a:r>
              <a:rPr lang="en-US" dirty="0" err="1" smtClean="0"/>
              <a:t>falciparum</a:t>
            </a:r>
            <a:r>
              <a:rPr lang="en-US" dirty="0" smtClean="0"/>
              <a:t> malaria, including </a:t>
            </a:r>
            <a:r>
              <a:rPr lang="en-US" dirty="0" err="1" smtClean="0"/>
              <a:t>chloroquine</a:t>
            </a:r>
            <a:r>
              <a:rPr lang="en-US" dirty="0" smtClean="0"/>
              <a:t>-resistant strains. </a:t>
            </a:r>
          </a:p>
          <a:p>
            <a:pPr algn="just" rtl="0"/>
            <a:r>
              <a:rPr lang="en-US" dirty="0" smtClean="0"/>
              <a:t>Its mechanism of action is unknown. </a:t>
            </a:r>
          </a:p>
          <a:p>
            <a:pPr algn="just" rtl="0"/>
            <a:r>
              <a:rPr lang="en-US" dirty="0" smtClean="0"/>
              <a:t>Significant adverse effects are uncommon.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Drugs used in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trypanosomiasis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Benznidazole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 rtl="0"/>
            <a:r>
              <a:rPr lang="en-US" dirty="0" err="1" smtClean="0"/>
              <a:t>Benznidazole</a:t>
            </a:r>
            <a:r>
              <a:rPr lang="en-US" dirty="0" smtClean="0"/>
              <a:t> is an oral agent used to treat South American </a:t>
            </a:r>
            <a:r>
              <a:rPr lang="en-US" dirty="0" err="1" smtClean="0"/>
              <a:t>trypanosomiasis</a:t>
            </a:r>
            <a:r>
              <a:rPr lang="en-US" dirty="0" smtClean="0"/>
              <a:t> (</a:t>
            </a:r>
            <a:r>
              <a:rPr lang="en-US" dirty="0" err="1" smtClean="0"/>
              <a:t>Chagas</a:t>
            </a:r>
            <a:r>
              <a:rPr lang="en-US" dirty="0" smtClean="0"/>
              <a:t>’ disease). </a:t>
            </a:r>
          </a:p>
          <a:p>
            <a:pPr algn="just" rtl="0"/>
            <a:r>
              <a:rPr lang="en-US" dirty="0" smtClean="0"/>
              <a:t>Significant and common adverse effects include dose-related peripheral neuropathy, </a:t>
            </a:r>
            <a:r>
              <a:rPr lang="en-US" dirty="0" err="1" smtClean="0"/>
              <a:t>purpuric</a:t>
            </a:r>
            <a:r>
              <a:rPr lang="en-US" dirty="0" smtClean="0"/>
              <a:t> rash and </a:t>
            </a:r>
            <a:r>
              <a:rPr lang="en-US" dirty="0" err="1" smtClean="0"/>
              <a:t>granulocytopenia</a:t>
            </a:r>
            <a:r>
              <a:rPr lang="en-US" dirty="0" smtClean="0"/>
              <a:t>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b. </a:t>
            </a:r>
            <a:r>
              <a:rPr lang="en-US" b="1" dirty="0" err="1" smtClean="0">
                <a:solidFill>
                  <a:srgbClr val="FF0000"/>
                </a:solidFill>
              </a:rPr>
              <a:t>Eflornithine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Eflornithine</a:t>
            </a:r>
            <a:r>
              <a:rPr lang="en-US" dirty="0" smtClean="0"/>
              <a:t> inhibits biosynthesis of polyamines by </a:t>
            </a:r>
            <a:r>
              <a:rPr lang="en-US" dirty="0" err="1" smtClean="0"/>
              <a:t>ornithine</a:t>
            </a:r>
            <a:r>
              <a:rPr lang="en-US" dirty="0" smtClean="0"/>
              <a:t> </a:t>
            </a:r>
            <a:r>
              <a:rPr lang="en-US" dirty="0" err="1" smtClean="0"/>
              <a:t>decarboxylase</a:t>
            </a:r>
            <a:r>
              <a:rPr lang="en-US" dirty="0" smtClean="0"/>
              <a:t> inhibition, and is used in West African </a:t>
            </a:r>
            <a:r>
              <a:rPr lang="en-US" dirty="0" err="1" smtClean="0"/>
              <a:t>trypanosomiasis</a:t>
            </a:r>
            <a:r>
              <a:rPr lang="en-US" dirty="0" smtClean="0"/>
              <a:t> (</a:t>
            </a:r>
            <a:r>
              <a:rPr lang="en-US" u="sng" dirty="0" smtClean="0"/>
              <a:t>T</a:t>
            </a:r>
            <a:r>
              <a:rPr lang="en-US" dirty="0" smtClean="0"/>
              <a:t>. </a:t>
            </a:r>
            <a:r>
              <a:rPr lang="en-US" u="sng" dirty="0" err="1" smtClean="0"/>
              <a:t>brucei</a:t>
            </a:r>
            <a:r>
              <a:rPr lang="en-US" dirty="0" smtClean="0"/>
              <a:t> </a:t>
            </a:r>
            <a:r>
              <a:rPr lang="en-US" u="sng" dirty="0" err="1" smtClean="0"/>
              <a:t>gambiense</a:t>
            </a:r>
            <a:r>
              <a:rPr lang="en-US" dirty="0" smtClean="0"/>
              <a:t> infection) of the CNS. </a:t>
            </a:r>
          </a:p>
          <a:p>
            <a:pPr algn="just" rtl="0"/>
            <a:r>
              <a:rPr lang="en-US" dirty="0" smtClean="0"/>
              <a:t>It is administered as a 6-hourly intravenous infusion, which may be logistically difficult in the geographic areas affected by this disease. </a:t>
            </a:r>
            <a:endParaRPr lang="ar-IQ" dirty="0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Significant adverse effects are common, and include convulsions, gastrointestinal upset and bone marrow depression. </a:t>
            </a:r>
          </a:p>
          <a:p>
            <a:pPr algn="just" rtl="0"/>
            <a:r>
              <a:rPr lang="en-US" dirty="0" err="1" smtClean="0"/>
              <a:t>Eflornithine</a:t>
            </a:r>
            <a:r>
              <a:rPr lang="en-US" dirty="0" smtClean="0"/>
              <a:t> is also used (topically) to treat </a:t>
            </a:r>
            <a:r>
              <a:rPr lang="en-US" dirty="0" err="1" smtClean="0"/>
              <a:t>hirsutism</a:t>
            </a:r>
            <a:r>
              <a:rPr lang="en-US" dirty="0" smtClean="0"/>
              <a:t>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c. </a:t>
            </a:r>
            <a:r>
              <a:rPr lang="en-US" b="1" dirty="0" err="1" smtClean="0">
                <a:solidFill>
                  <a:srgbClr val="FF0000"/>
                </a:solidFill>
              </a:rPr>
              <a:t>Melarsoprol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/>
          <a:lstStyle/>
          <a:p>
            <a:pPr algn="just" rtl="0"/>
            <a:r>
              <a:rPr lang="en-US" dirty="0" smtClean="0"/>
              <a:t>This is an arsenical agent, which is used to treat CNS infections in both E. and W. African </a:t>
            </a:r>
            <a:r>
              <a:rPr lang="en-US" dirty="0" err="1" smtClean="0"/>
              <a:t>trypanosomiasis</a:t>
            </a:r>
            <a:r>
              <a:rPr lang="en-US" dirty="0" smtClean="0"/>
              <a:t> (</a:t>
            </a:r>
            <a:r>
              <a:rPr lang="en-US" u="sng" dirty="0" smtClean="0"/>
              <a:t>T</a:t>
            </a:r>
            <a:r>
              <a:rPr lang="en-US" dirty="0" smtClean="0"/>
              <a:t>. </a:t>
            </a:r>
            <a:r>
              <a:rPr lang="en-US" u="sng" dirty="0" err="1" smtClean="0"/>
              <a:t>brucei</a:t>
            </a:r>
            <a:r>
              <a:rPr lang="en-US" dirty="0" smtClean="0"/>
              <a:t> </a:t>
            </a:r>
            <a:r>
              <a:rPr lang="en-US" u="sng" dirty="0" err="1" smtClean="0"/>
              <a:t>rhodesiense</a:t>
            </a:r>
            <a:r>
              <a:rPr lang="en-US" dirty="0" smtClean="0"/>
              <a:t> and </a:t>
            </a:r>
            <a:r>
              <a:rPr lang="en-US" u="sng" dirty="0" err="1" smtClean="0"/>
              <a:t>gambiense</a:t>
            </a:r>
            <a:r>
              <a:rPr lang="en-US" dirty="0" smtClean="0"/>
              <a:t>). </a:t>
            </a:r>
          </a:p>
          <a:p>
            <a:pPr algn="just" rtl="0"/>
            <a:r>
              <a:rPr lang="en-US" dirty="0" smtClean="0"/>
              <a:t>It is administered intravenously.</a:t>
            </a:r>
          </a:p>
          <a:p>
            <a:pPr algn="just" rtl="0"/>
            <a:r>
              <a:rPr lang="en-US" dirty="0" err="1" smtClean="0"/>
              <a:t>Melarsoprol</a:t>
            </a:r>
            <a:r>
              <a:rPr lang="en-US" dirty="0" smtClean="0"/>
              <a:t> treatment is associated with peripheral neuropathy and reactive arsenical encephalopathy (RAE), which carries a significant mortality.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d. </a:t>
            </a:r>
            <a:r>
              <a:rPr lang="en-US" b="1" dirty="0" err="1" smtClean="0">
                <a:solidFill>
                  <a:srgbClr val="FF0000"/>
                </a:solidFill>
              </a:rPr>
              <a:t>Nifurtimox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Nifurtimox</a:t>
            </a:r>
            <a:r>
              <a:rPr lang="en-US" dirty="0" smtClean="0"/>
              <a:t> is administered orally to treat South American </a:t>
            </a:r>
            <a:r>
              <a:rPr lang="en-US" dirty="0" err="1" smtClean="0"/>
              <a:t>trypanosomiasis</a:t>
            </a:r>
            <a:r>
              <a:rPr lang="en-US" dirty="0" smtClean="0"/>
              <a:t> (</a:t>
            </a:r>
            <a:r>
              <a:rPr lang="en-US" dirty="0" err="1" smtClean="0"/>
              <a:t>Chagas</a:t>
            </a:r>
            <a:r>
              <a:rPr lang="en-US" dirty="0" smtClean="0"/>
              <a:t>’ disease). </a:t>
            </a:r>
          </a:p>
          <a:p>
            <a:pPr algn="just" rtl="0"/>
            <a:r>
              <a:rPr lang="en-US" dirty="0" smtClean="0"/>
              <a:t>Gastrointestinal and neurological adverse effects are common.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e. </a:t>
            </a:r>
            <a:r>
              <a:rPr lang="en-US" b="1" dirty="0" err="1" smtClean="0">
                <a:solidFill>
                  <a:srgbClr val="FF0000"/>
                </a:solidFill>
              </a:rPr>
              <a:t>Pentamidine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isetionate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Pentamidine</a:t>
            </a:r>
            <a:r>
              <a:rPr lang="en-US" dirty="0" smtClean="0"/>
              <a:t> is an inhibitor of DNA replication used in West African </a:t>
            </a:r>
            <a:r>
              <a:rPr lang="en-US" dirty="0" err="1" smtClean="0"/>
              <a:t>trypanosomiasis</a:t>
            </a:r>
            <a:r>
              <a:rPr lang="en-US" dirty="0" smtClean="0"/>
              <a:t> (</a:t>
            </a:r>
            <a:r>
              <a:rPr lang="en-US" u="sng" dirty="0" smtClean="0"/>
              <a:t>T</a:t>
            </a:r>
            <a:r>
              <a:rPr lang="en-US" dirty="0" smtClean="0"/>
              <a:t>. </a:t>
            </a:r>
            <a:r>
              <a:rPr lang="en-US" u="sng" dirty="0" err="1" smtClean="0"/>
              <a:t>brucei</a:t>
            </a:r>
            <a:r>
              <a:rPr lang="en-US" dirty="0" smtClean="0"/>
              <a:t> </a:t>
            </a:r>
            <a:r>
              <a:rPr lang="en-US" u="sng" dirty="0" err="1" smtClean="0"/>
              <a:t>gambiense</a:t>
            </a:r>
            <a:r>
              <a:rPr lang="en-US" dirty="0" smtClean="0"/>
              <a:t>) and, to a lesser extent, in visceral and </a:t>
            </a:r>
            <a:r>
              <a:rPr lang="en-US" dirty="0" err="1" smtClean="0"/>
              <a:t>cutaneous</a:t>
            </a:r>
            <a:r>
              <a:rPr lang="en-US" dirty="0" smtClean="0"/>
              <a:t> </a:t>
            </a:r>
            <a:r>
              <a:rPr lang="en-US" dirty="0" err="1" smtClean="0"/>
              <a:t>leishmaniasis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It is also used in </a:t>
            </a:r>
            <a:r>
              <a:rPr lang="en-US" u="sng" dirty="0" err="1" smtClean="0"/>
              <a:t>Pneumocystis</a:t>
            </a:r>
            <a:r>
              <a:rPr lang="en-US" dirty="0" smtClean="0"/>
              <a:t> </a:t>
            </a:r>
            <a:r>
              <a:rPr lang="en-US" u="sng" dirty="0" err="1" smtClean="0"/>
              <a:t>jirovecii</a:t>
            </a:r>
            <a:r>
              <a:rPr lang="en-US" dirty="0" smtClean="0"/>
              <a:t> (</a:t>
            </a:r>
            <a:r>
              <a:rPr lang="en-US" u="sng" dirty="0" err="1" smtClean="0"/>
              <a:t>carinii</a:t>
            </a:r>
            <a:r>
              <a:rPr lang="en-US" dirty="0" smtClean="0"/>
              <a:t>) pneumonia.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It is administered via intravenous or intramuscular routes. </a:t>
            </a:r>
          </a:p>
          <a:p>
            <a:pPr algn="just" rtl="0"/>
            <a:r>
              <a:rPr lang="en-US" dirty="0" smtClean="0"/>
              <a:t>It is a relatively toxic drug, commonly causing rash, renal impairment, profound hypotension (especially on rapid infusion), electrolyte disturbances, blood </a:t>
            </a:r>
            <a:r>
              <a:rPr lang="en-US" dirty="0" err="1" smtClean="0"/>
              <a:t>dyscrasias</a:t>
            </a:r>
            <a:r>
              <a:rPr lang="en-US" dirty="0" smtClean="0"/>
              <a:t> and </a:t>
            </a:r>
            <a:r>
              <a:rPr lang="en-US" dirty="0" err="1" smtClean="0"/>
              <a:t>hypoglycaemia</a:t>
            </a:r>
            <a:r>
              <a:rPr lang="en-US" dirty="0" smtClean="0"/>
              <a:t>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f. </a:t>
            </a:r>
            <a:r>
              <a:rPr lang="en-US" b="1" dirty="0" err="1" smtClean="0">
                <a:solidFill>
                  <a:srgbClr val="FF0000"/>
                </a:solidFill>
              </a:rPr>
              <a:t>Suramin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Suramin</a:t>
            </a:r>
            <a:r>
              <a:rPr lang="en-US" dirty="0" smtClean="0"/>
              <a:t> is a </a:t>
            </a:r>
            <a:r>
              <a:rPr lang="en-US" dirty="0" err="1" smtClean="0"/>
              <a:t>naphthaline</a:t>
            </a:r>
            <a:r>
              <a:rPr lang="en-US" dirty="0" smtClean="0"/>
              <a:t> dye derivative, used to treat East African </a:t>
            </a:r>
            <a:r>
              <a:rPr lang="en-US" dirty="0" err="1" smtClean="0"/>
              <a:t>trypanosomiasis</a:t>
            </a:r>
            <a:r>
              <a:rPr lang="en-US" dirty="0" smtClean="0"/>
              <a:t> (</a:t>
            </a:r>
            <a:r>
              <a:rPr lang="en-US" u="sng" dirty="0" smtClean="0"/>
              <a:t>T</a:t>
            </a:r>
            <a:r>
              <a:rPr lang="en-US" dirty="0" smtClean="0"/>
              <a:t>. </a:t>
            </a:r>
            <a:r>
              <a:rPr lang="en-US" u="sng" dirty="0" err="1" smtClean="0"/>
              <a:t>brucei</a:t>
            </a:r>
            <a:r>
              <a:rPr lang="en-US" dirty="0" smtClean="0"/>
              <a:t> </a:t>
            </a:r>
            <a:r>
              <a:rPr lang="en-US" u="sng" dirty="0" err="1" smtClean="0"/>
              <a:t>rhodesiense</a:t>
            </a:r>
            <a:r>
              <a:rPr lang="en-US" dirty="0" smtClean="0"/>
              <a:t>). </a:t>
            </a:r>
          </a:p>
          <a:p>
            <a:pPr algn="just" rtl="0"/>
            <a:r>
              <a:rPr lang="en-US" dirty="0" smtClean="0"/>
              <a:t>It is administered intravenously.</a:t>
            </a:r>
          </a:p>
          <a:p>
            <a:pPr algn="just" rtl="0"/>
            <a:r>
              <a:rPr lang="en-US" dirty="0" smtClean="0"/>
              <a:t>Adverse effects are common, and include rash, gastrointestinal disturbance, blood </a:t>
            </a:r>
            <a:r>
              <a:rPr lang="en-US" dirty="0" err="1" smtClean="0"/>
              <a:t>dyscrasias</a:t>
            </a:r>
            <a:r>
              <a:rPr lang="en-US" dirty="0" smtClean="0"/>
              <a:t>, peripheral neuropathies and renal impairment.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Other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antiprotozoal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agents: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Pentavalent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antimonials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 rtl="0"/>
            <a:r>
              <a:rPr lang="en-US" dirty="0" smtClean="0"/>
              <a:t>Sodium </a:t>
            </a:r>
            <a:r>
              <a:rPr lang="en-US" dirty="0" err="1" smtClean="0"/>
              <a:t>stibogluconate</a:t>
            </a:r>
            <a:r>
              <a:rPr lang="en-US" dirty="0" smtClean="0"/>
              <a:t> and </a:t>
            </a:r>
            <a:r>
              <a:rPr lang="en-US" dirty="0" err="1" smtClean="0"/>
              <a:t>meglumine</a:t>
            </a:r>
            <a:r>
              <a:rPr lang="en-US" dirty="0" smtClean="0"/>
              <a:t> </a:t>
            </a:r>
            <a:r>
              <a:rPr lang="en-US" dirty="0" err="1" smtClean="0"/>
              <a:t>antimoniate</a:t>
            </a:r>
            <a:r>
              <a:rPr lang="en-US" dirty="0" smtClean="0"/>
              <a:t> inhibit </a:t>
            </a:r>
            <a:r>
              <a:rPr lang="en-US" dirty="0" err="1" smtClean="0"/>
              <a:t>protozoal</a:t>
            </a:r>
            <a:r>
              <a:rPr lang="en-US" dirty="0" smtClean="0"/>
              <a:t> </a:t>
            </a:r>
            <a:r>
              <a:rPr lang="en-US" dirty="0" err="1" smtClean="0"/>
              <a:t>glycolysis</a:t>
            </a:r>
            <a:r>
              <a:rPr lang="en-US" dirty="0" smtClean="0"/>
              <a:t> by </a:t>
            </a:r>
            <a:r>
              <a:rPr lang="en-US" dirty="0" err="1" smtClean="0"/>
              <a:t>phosphofructokinase</a:t>
            </a:r>
            <a:r>
              <a:rPr lang="en-US" dirty="0" smtClean="0"/>
              <a:t> inhibition. </a:t>
            </a:r>
          </a:p>
          <a:p>
            <a:pPr algn="just" rtl="0"/>
            <a:r>
              <a:rPr lang="en-US" dirty="0" smtClean="0"/>
              <a:t>They are used </a:t>
            </a:r>
            <a:r>
              <a:rPr lang="en-US" dirty="0" err="1" smtClean="0"/>
              <a:t>parenterally</a:t>
            </a:r>
            <a:r>
              <a:rPr lang="en-US" dirty="0" smtClean="0"/>
              <a:t> (intravenous or intramuscular) to treat </a:t>
            </a:r>
            <a:r>
              <a:rPr lang="en-US" dirty="0" err="1" smtClean="0"/>
              <a:t>leishmaniasis</a:t>
            </a:r>
            <a:r>
              <a:rPr lang="en-US" dirty="0" smtClean="0"/>
              <a:t>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Extended spectrum </a:t>
            </a:r>
            <a:r>
              <a:rPr lang="el-GR" dirty="0" smtClean="0"/>
              <a:t>β-</a:t>
            </a:r>
            <a:r>
              <a:rPr lang="en-US" dirty="0" err="1" smtClean="0"/>
              <a:t>lactamases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3"/>
                </a:solidFill>
              </a:rPr>
              <a:t>ESBL</a:t>
            </a:r>
            <a:r>
              <a:rPr lang="en-US" dirty="0" smtClean="0"/>
              <a:t>) are encoded on plasmids, which are transferred relatively easily between bacteria including </a:t>
            </a:r>
            <a:r>
              <a:rPr lang="en-US" dirty="0" err="1" smtClean="0"/>
              <a:t>Enterobacteriaceae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Plasmid-mediated </a:t>
            </a:r>
            <a:r>
              <a:rPr lang="en-US" dirty="0" err="1" smtClean="0"/>
              <a:t>carbapenemases</a:t>
            </a:r>
            <a:r>
              <a:rPr lang="en-US" dirty="0" smtClean="0"/>
              <a:t> have been detected in strains of </a:t>
            </a:r>
            <a:r>
              <a:rPr lang="en-US" u="sng" dirty="0" err="1" smtClean="0"/>
              <a:t>Klebsiella</a:t>
            </a:r>
            <a:r>
              <a:rPr lang="en-US" dirty="0" smtClean="0"/>
              <a:t> </a:t>
            </a:r>
            <a:r>
              <a:rPr lang="en-US" u="sng" dirty="0" err="1" smtClean="0"/>
              <a:t>pneumoniae</a:t>
            </a:r>
            <a:r>
              <a:rPr lang="en-US" dirty="0" smtClean="0"/>
              <a:t>.</a:t>
            </a:r>
            <a:endParaRPr lang="ar-IQ" dirty="0" smtClean="0"/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Adverse effects include </a:t>
            </a:r>
            <a:r>
              <a:rPr lang="en-US" dirty="0" err="1" smtClean="0"/>
              <a:t>arthralgia</a:t>
            </a:r>
            <a:r>
              <a:rPr lang="en-US" dirty="0" smtClean="0"/>
              <a:t>, </a:t>
            </a:r>
            <a:r>
              <a:rPr lang="en-US" dirty="0" err="1" smtClean="0"/>
              <a:t>myalgias</a:t>
            </a:r>
            <a:r>
              <a:rPr lang="en-US" dirty="0" smtClean="0"/>
              <a:t>, raised hepatic </a:t>
            </a:r>
            <a:r>
              <a:rPr lang="en-US" dirty="0" err="1" smtClean="0"/>
              <a:t>transaminases</a:t>
            </a:r>
            <a:r>
              <a:rPr lang="en-US" dirty="0" smtClean="0"/>
              <a:t>, pancreatitis and ECG changes. Severe </a:t>
            </a:r>
            <a:r>
              <a:rPr lang="en-US" dirty="0" err="1" smtClean="0"/>
              <a:t>cardiotoxicity</a:t>
            </a:r>
            <a:r>
              <a:rPr lang="en-US" dirty="0" smtClean="0"/>
              <a:t> leading to death is not uncommon.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chemeClr val="accent3"/>
                </a:solidFill>
              </a:rPr>
              <a:t>Diloxanide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furoate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/>
          <a:lstStyle/>
          <a:p>
            <a:pPr algn="just" rtl="0"/>
            <a:r>
              <a:rPr lang="en-US" dirty="0" smtClean="0"/>
              <a:t>This oral agent is used to eliminate luminal cysts following treatment of intestinal </a:t>
            </a:r>
            <a:r>
              <a:rPr lang="en-US" dirty="0" err="1" smtClean="0"/>
              <a:t>amoebiasis</a:t>
            </a:r>
            <a:r>
              <a:rPr lang="en-US" dirty="0" smtClean="0"/>
              <a:t>, or in asymptomatic cyst </a:t>
            </a:r>
            <a:r>
              <a:rPr lang="en-US" dirty="0" err="1" smtClean="0"/>
              <a:t>excreters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The drug is absorbed slowly (enabling luminal persistence) and has no effect in hepatic </a:t>
            </a:r>
            <a:r>
              <a:rPr lang="en-US" dirty="0" err="1" smtClean="0"/>
              <a:t>amoebiasis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It is a relatively non-toxic drug, the most significant adverse effect being flatulence.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sz="3600" b="1" dirty="0" err="1" smtClean="0">
                <a:solidFill>
                  <a:schemeClr val="accent3"/>
                </a:solidFill>
              </a:rPr>
              <a:t>Iodoquinol</a:t>
            </a:r>
            <a:r>
              <a:rPr lang="en-US" sz="3600" b="1" dirty="0" smtClean="0">
                <a:solidFill>
                  <a:schemeClr val="accent3"/>
                </a:solidFill>
              </a:rPr>
              <a:t> (</a:t>
            </a:r>
            <a:r>
              <a:rPr lang="en-US" sz="3600" b="1" dirty="0" err="1" smtClean="0">
                <a:solidFill>
                  <a:schemeClr val="accent3"/>
                </a:solidFill>
              </a:rPr>
              <a:t>di-iodohydroxyquinoline</a:t>
            </a:r>
            <a:r>
              <a:rPr lang="en-US" sz="3600" b="1" dirty="0" smtClean="0">
                <a:solidFill>
                  <a:schemeClr val="accent3"/>
                </a:solidFill>
              </a:rPr>
              <a:t>):</a:t>
            </a:r>
            <a:endParaRPr lang="ar-IQ" sz="3600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Iodoquinol</a:t>
            </a:r>
            <a:r>
              <a:rPr lang="en-US" dirty="0" smtClean="0"/>
              <a:t> is a </a:t>
            </a:r>
            <a:r>
              <a:rPr lang="en-US" dirty="0" err="1" smtClean="0"/>
              <a:t>quinoline</a:t>
            </a:r>
            <a:r>
              <a:rPr lang="en-US" dirty="0" smtClean="0"/>
              <a:t> derivative with activity against </a:t>
            </a:r>
            <a:r>
              <a:rPr lang="en-US" u="sng" dirty="0" err="1" smtClean="0"/>
              <a:t>Entamoeba</a:t>
            </a:r>
            <a:r>
              <a:rPr lang="en-US" dirty="0" smtClean="0"/>
              <a:t> </a:t>
            </a:r>
            <a:r>
              <a:rPr lang="en-US" u="sng" dirty="0" err="1" smtClean="0"/>
              <a:t>histolytica</a:t>
            </a:r>
            <a:r>
              <a:rPr lang="en-US" dirty="0" smtClean="0"/>
              <a:t> cysts and </a:t>
            </a:r>
            <a:r>
              <a:rPr lang="en-US" dirty="0" err="1" smtClean="0"/>
              <a:t>trophozoites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It is used orally to treat asymptomatic cyst </a:t>
            </a:r>
            <a:r>
              <a:rPr lang="en-US" dirty="0" err="1" smtClean="0"/>
              <a:t>excreters</a:t>
            </a:r>
            <a:r>
              <a:rPr lang="en-US" dirty="0" smtClean="0"/>
              <a:t> or, in association with another </a:t>
            </a:r>
            <a:r>
              <a:rPr lang="en-US" dirty="0" err="1" smtClean="0"/>
              <a:t>amoebicide</a:t>
            </a:r>
            <a:r>
              <a:rPr lang="en-US" dirty="0" smtClean="0"/>
              <a:t> (e.g. </a:t>
            </a:r>
            <a:r>
              <a:rPr lang="en-US" dirty="0" err="1" smtClean="0"/>
              <a:t>metronidazole</a:t>
            </a:r>
            <a:r>
              <a:rPr lang="en-US" dirty="0" smtClean="0"/>
              <a:t>), to treat extra-intestinal </a:t>
            </a:r>
            <a:r>
              <a:rPr lang="en-US" dirty="0" err="1" smtClean="0"/>
              <a:t>amoebiasis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Long-term use of this drug is not recommended, as neurological adverse effects include optic neuritis and peripheral neuropathy.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chemeClr val="accent3"/>
                </a:solidFill>
              </a:rPr>
              <a:t>Nitazoxanide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err="1" smtClean="0"/>
              <a:t>Nitazoxanide</a:t>
            </a:r>
            <a:r>
              <a:rPr lang="en-US" dirty="0" smtClean="0"/>
              <a:t> is an inhibitor of </a:t>
            </a:r>
            <a:r>
              <a:rPr lang="en-US" dirty="0" err="1" smtClean="0"/>
              <a:t>pyruvate-ferredoxin</a:t>
            </a:r>
            <a:r>
              <a:rPr lang="en-US" dirty="0" smtClean="0"/>
              <a:t> </a:t>
            </a:r>
            <a:r>
              <a:rPr lang="en-US" dirty="0" err="1" smtClean="0"/>
              <a:t>oxidoreductase</a:t>
            </a:r>
            <a:r>
              <a:rPr lang="en-US" dirty="0" smtClean="0"/>
              <a:t>-dependent anaerobic energy metabolism in protozoa. </a:t>
            </a:r>
          </a:p>
          <a:p>
            <a:pPr algn="just" rtl="0"/>
            <a:r>
              <a:rPr lang="en-US" dirty="0" smtClean="0"/>
              <a:t>It is a broad-spectrum agent, active against various nematodes, tapeworms and flukes, as well as intestinal protozoa and some anaerobic bacteria and viruses. </a:t>
            </a:r>
            <a:endParaRPr lang="ar-IQ" dirty="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It is administered orally in </a:t>
            </a:r>
            <a:r>
              <a:rPr lang="en-US" dirty="0" err="1" smtClean="0"/>
              <a:t>giardiasis</a:t>
            </a:r>
            <a:r>
              <a:rPr lang="en-US" dirty="0" smtClean="0"/>
              <a:t> and cryptosporidiosis. </a:t>
            </a:r>
          </a:p>
          <a:p>
            <a:pPr algn="just" rtl="0"/>
            <a:r>
              <a:rPr lang="en-US" dirty="0" smtClean="0"/>
              <a:t>Adverse effects are usually mild, and involve the gastrointestinal tract (e.g. nausea, </a:t>
            </a:r>
            <a:r>
              <a:rPr lang="en-US" dirty="0" err="1" smtClean="0"/>
              <a:t>diarrhoea</a:t>
            </a:r>
            <a:r>
              <a:rPr lang="en-US" dirty="0" smtClean="0"/>
              <a:t> and abdominal pain).</a:t>
            </a:r>
            <a:endParaRPr lang="en-US" dirty="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chemeClr val="accent3"/>
                </a:solidFill>
              </a:rPr>
              <a:t>Paromomycin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ar-IQ" b="1" dirty="0"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Paromomycin</a:t>
            </a:r>
            <a:r>
              <a:rPr lang="en-US" dirty="0" smtClean="0"/>
              <a:t> is an </a:t>
            </a:r>
            <a:r>
              <a:rPr lang="en-US" dirty="0" err="1" smtClean="0"/>
              <a:t>aminoglycoside</a:t>
            </a:r>
            <a:r>
              <a:rPr lang="en-US" dirty="0" smtClean="0"/>
              <a:t>, which is used to treat visceral </a:t>
            </a:r>
            <a:r>
              <a:rPr lang="en-US" dirty="0" err="1" smtClean="0"/>
              <a:t>leishmaniasis</a:t>
            </a:r>
            <a:r>
              <a:rPr lang="en-US" dirty="0" smtClean="0"/>
              <a:t> and intestinal </a:t>
            </a:r>
            <a:r>
              <a:rPr lang="en-US" dirty="0" err="1" smtClean="0"/>
              <a:t>amoebiasis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It is not significantly absorbed when administered orally, and is therefore given orally for intestinal </a:t>
            </a:r>
            <a:r>
              <a:rPr lang="en-US" dirty="0" err="1" smtClean="0"/>
              <a:t>amoebiasis</a:t>
            </a:r>
            <a:r>
              <a:rPr lang="en-US" dirty="0" smtClean="0"/>
              <a:t> and by intramuscular injection for </a:t>
            </a:r>
            <a:r>
              <a:rPr lang="en-US" dirty="0" err="1" smtClean="0"/>
              <a:t>leishmaniasis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It showed early promise in the treatment of HIV-associated cryptosporidiosis, but subsequent trials have demonstrated that this effect is marginal at best.</a:t>
            </a:r>
            <a:endParaRPr lang="ar-IQ" dirty="0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 END</a:t>
            </a:r>
            <a:endParaRPr lang="ar-IQ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Glycopeptide</a:t>
            </a:r>
            <a:r>
              <a:rPr lang="en-US" dirty="0" smtClean="0"/>
              <a:t> resistance in </a:t>
            </a:r>
            <a:r>
              <a:rPr lang="en-US" dirty="0" err="1" smtClean="0"/>
              <a:t>enterococci</a:t>
            </a:r>
            <a:r>
              <a:rPr lang="en-US" dirty="0" smtClean="0"/>
              <a:t> is also transferred on mobile genetic elements. </a:t>
            </a:r>
          </a:p>
          <a:p>
            <a:pPr algn="just" rtl="0"/>
            <a:r>
              <a:rPr lang="en-US" dirty="0" smtClean="0"/>
              <a:t>Strains of MRSA have been described that exhibit intermediate resistance to glycopeptides, through the development of a relatively impermeable cell wall (GISA).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600" dirty="0" smtClean="0">
                <a:latin typeface="+mn-lt"/>
              </a:rPr>
              <a:t>The key components of treating infectious disease are:</a:t>
            </a:r>
            <a:endParaRPr lang="ar-IQ" sz="3600" dirty="0">
              <a:latin typeface="+mn-lt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smtClean="0">
                <a:solidFill>
                  <a:srgbClr val="FF0000"/>
                </a:solidFill>
              </a:rPr>
              <a:t>Address any identifiable predisposing factor</a:t>
            </a:r>
            <a:r>
              <a:rPr lang="en-US" dirty="0" smtClean="0"/>
              <a:t>, e.g. diabetes mellitus or known immune deficit (HIV, </a:t>
            </a:r>
            <a:r>
              <a:rPr lang="en-US" dirty="0" err="1" smtClean="0"/>
              <a:t>neutropenia</a:t>
            </a:r>
            <a:r>
              <a:rPr lang="en-US" dirty="0" smtClean="0"/>
              <a:t>).</a:t>
            </a:r>
          </a:p>
          <a:p>
            <a:pPr algn="just" rtl="0">
              <a:buNone/>
            </a:pPr>
            <a:r>
              <a:rPr lang="en-US" dirty="0" smtClean="0"/>
              <a:t>• </a:t>
            </a:r>
            <a:r>
              <a:rPr lang="en-US" dirty="0" smtClean="0">
                <a:solidFill>
                  <a:srgbClr val="FF0000"/>
                </a:solidFill>
              </a:rPr>
              <a:t>Antimicrobial therapy.</a:t>
            </a:r>
          </a:p>
          <a:p>
            <a:pPr algn="just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•Adjuvant therapy</a:t>
            </a:r>
            <a:r>
              <a:rPr lang="en-US" dirty="0" smtClean="0"/>
              <a:t>, without which eradication of infection is unlikely, e.g. removal of an indwelling catheter (urinary or vascular), abscess drainage or </a:t>
            </a:r>
            <a:r>
              <a:rPr lang="en-US" dirty="0" smtClean="0"/>
              <a:t>debridement </a:t>
            </a:r>
            <a:r>
              <a:rPr lang="en-US" dirty="0" smtClean="0"/>
              <a:t>of an area of </a:t>
            </a:r>
            <a:r>
              <a:rPr lang="en-US" dirty="0" smtClean="0"/>
              <a:t>necrotizing </a:t>
            </a:r>
            <a:r>
              <a:rPr lang="en-US" dirty="0" smtClean="0"/>
              <a:t>fasciitis.</a:t>
            </a:r>
          </a:p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smtClean="0">
                <a:solidFill>
                  <a:srgbClr val="FF0000"/>
                </a:solidFill>
              </a:rPr>
              <a:t>Treatment of the consequences of infection</a:t>
            </a:r>
            <a:r>
              <a:rPr lang="en-US" dirty="0" smtClean="0"/>
              <a:t>, e.g. the systemic inflammatory response syndrome(SIRS), inflammation and pain.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6280"/>
          </a:xfrm>
        </p:spPr>
        <p:txBody>
          <a:bodyPr>
            <a:normAutofit fontScale="92500" lnSpcReduction="10000"/>
          </a:bodyPr>
          <a:lstStyle/>
          <a:p>
            <a:pPr algn="just" rtl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Factors implicated </a:t>
            </a:r>
            <a:r>
              <a:rPr lang="en-US" dirty="0" smtClean="0"/>
              <a:t>in the emergence of antimicrobial resistance include the </a:t>
            </a:r>
            <a:r>
              <a:rPr lang="en-US" dirty="0" smtClean="0">
                <a:solidFill>
                  <a:schemeClr val="accent3"/>
                </a:solidFill>
              </a:rPr>
              <a:t>inappropriate use of antibiotics when not indicated (e.g. in viral infections), inadequate dosage or treatment duration, excessive use of broad-spectrum agents, and use of antimicrobials as growth-promoters in agriculture. </a:t>
            </a:r>
          </a:p>
          <a:p>
            <a:pPr algn="just" rtl="0"/>
            <a:r>
              <a:rPr lang="en-US" dirty="0" smtClean="0"/>
              <a:t>However any antimicrobial use exerts a selection pressure that </a:t>
            </a:r>
            <a:r>
              <a:rPr lang="en-US" dirty="0" err="1" smtClean="0"/>
              <a:t>favours</a:t>
            </a:r>
            <a:r>
              <a:rPr lang="en-US" dirty="0" smtClean="0"/>
              <a:t> the development of resistance. 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Combination antimicrobial therapy may reduce the emergence of resistance. </a:t>
            </a:r>
          </a:p>
          <a:p>
            <a:pPr algn="just" rtl="0"/>
            <a:r>
              <a:rPr lang="en-US" dirty="0" smtClean="0"/>
              <a:t>This is recommended in treatment of patients infected with HIV, which is highly prone to spontaneous mutation. 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Despite use of combination therapy for </a:t>
            </a:r>
            <a:r>
              <a:rPr lang="en-US" u="sng" dirty="0" smtClean="0"/>
              <a:t>M</a:t>
            </a:r>
            <a:r>
              <a:rPr lang="en-US" dirty="0" smtClean="0"/>
              <a:t>. </a:t>
            </a:r>
            <a:r>
              <a:rPr lang="en-US" u="sng" dirty="0" smtClean="0"/>
              <a:t>tuberculosis</a:t>
            </a:r>
            <a:r>
              <a:rPr lang="en-US" dirty="0" smtClean="0"/>
              <a:t>, multidrug-resistant TB (</a:t>
            </a:r>
            <a:r>
              <a:rPr lang="en-US" dirty="0" smtClean="0">
                <a:solidFill>
                  <a:schemeClr val="accent3"/>
                </a:solidFill>
              </a:rPr>
              <a:t>MDR-</a:t>
            </a:r>
            <a:r>
              <a:rPr lang="en-US" dirty="0" smtClean="0"/>
              <a:t>TB, resistant to </a:t>
            </a:r>
            <a:r>
              <a:rPr lang="en-US" dirty="0" err="1" smtClean="0"/>
              <a:t>isoniazid</a:t>
            </a:r>
            <a:r>
              <a:rPr lang="en-US" dirty="0" smtClean="0"/>
              <a:t> and </a:t>
            </a:r>
            <a:r>
              <a:rPr lang="en-US" dirty="0" err="1" smtClean="0"/>
              <a:t>rifampicin</a:t>
            </a:r>
            <a:r>
              <a:rPr lang="en-US" dirty="0" smtClean="0"/>
              <a:t>) and extremely drug-resistant TB (</a:t>
            </a:r>
            <a:r>
              <a:rPr lang="en-US" dirty="0" smtClean="0">
                <a:solidFill>
                  <a:schemeClr val="accent3"/>
                </a:solidFill>
              </a:rPr>
              <a:t>XDR-TB</a:t>
            </a:r>
            <a:r>
              <a:rPr lang="en-US" dirty="0" smtClean="0"/>
              <a:t>, resistant to </a:t>
            </a:r>
            <a:r>
              <a:rPr lang="en-US" dirty="0" err="1" smtClean="0"/>
              <a:t>isoniazid</a:t>
            </a:r>
            <a:r>
              <a:rPr lang="en-US" dirty="0" smtClean="0"/>
              <a:t> and </a:t>
            </a:r>
            <a:r>
              <a:rPr lang="en-US" dirty="0" err="1" smtClean="0"/>
              <a:t>rifampicin</a:t>
            </a:r>
            <a:r>
              <a:rPr lang="en-US" dirty="0" smtClean="0"/>
              <a:t>, any </a:t>
            </a:r>
            <a:r>
              <a:rPr lang="en-US" dirty="0" err="1" smtClean="0"/>
              <a:t>fluoroquinolone</a:t>
            </a:r>
            <a:r>
              <a:rPr lang="en-US" dirty="0" smtClean="0"/>
              <a:t>, and at least one </a:t>
            </a:r>
            <a:r>
              <a:rPr lang="en-US" dirty="0" err="1" smtClean="0"/>
              <a:t>injectable</a:t>
            </a:r>
            <a:r>
              <a:rPr lang="en-US" dirty="0" smtClean="0"/>
              <a:t> antimicrobial </a:t>
            </a:r>
            <a:r>
              <a:rPr lang="en-US" dirty="0" err="1" smtClean="0"/>
              <a:t>antituberculous</a:t>
            </a:r>
            <a:r>
              <a:rPr lang="en-US" dirty="0" smtClean="0"/>
              <a:t> agent) have been reported worldwide and are increasing in incidence.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Duration of therapy: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 rtl="0"/>
            <a:r>
              <a:rPr lang="en-US" dirty="0" smtClean="0"/>
              <a:t>Treatment duration generally reflects severity of infection and the accessibility of the infected site to antimicrobial agents. </a:t>
            </a:r>
          </a:p>
          <a:p>
            <a:pPr algn="just" rtl="0"/>
            <a:r>
              <a:rPr lang="en-US" dirty="0" smtClean="0"/>
              <a:t>For most infections there is limited clinical evidence available to support a specific duration of treatment.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1434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When initial therapy is intravenous, it is often possible to switch to oral therapy after a patient has been </a:t>
            </a:r>
            <a:r>
              <a:rPr lang="en-US" dirty="0" err="1" smtClean="0">
                <a:solidFill>
                  <a:schemeClr val="accent3"/>
                </a:solidFill>
              </a:rPr>
              <a:t>apyrexial</a:t>
            </a:r>
            <a:r>
              <a:rPr lang="en-US" dirty="0" smtClean="0">
                <a:solidFill>
                  <a:schemeClr val="accent3"/>
                </a:solidFill>
              </a:rPr>
              <a:t> for approximately 48 hours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In the absence of specific guidance, antimicrobial therapy should be stopped when there is no longer any clinical evidence of infection.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Antimicrobial prophylaxis: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686172" cy="4526280"/>
          </a:xfrm>
        </p:spPr>
        <p:txBody>
          <a:bodyPr/>
          <a:lstStyle/>
          <a:p>
            <a:pPr algn="just" rtl="0"/>
            <a:r>
              <a:rPr lang="en-US" dirty="0" smtClean="0"/>
              <a:t>Prophylaxis is used when there is a risk of infection from a procedure or exposure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500174"/>
            <a:ext cx="4071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 It may be combined with (or replaced by) passive </a:t>
            </a:r>
            <a:r>
              <a:rPr lang="en-US" dirty="0" err="1" smtClean="0"/>
              <a:t>immunisation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Ideally, prophylaxis should be of short duration, have minimal adverse effects and not encourage growth of resistant pathogens.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Therapeutic drug monitoring:</a:t>
            </a:r>
            <a:endParaRPr lang="ar-IQ" sz="40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Therapeutic drug monitoring is used to </a:t>
            </a:r>
            <a:r>
              <a:rPr lang="en-US" dirty="0" smtClean="0">
                <a:solidFill>
                  <a:schemeClr val="accent5"/>
                </a:solidFill>
              </a:rPr>
              <a:t>confirm non-toxic </a:t>
            </a:r>
            <a:r>
              <a:rPr lang="en-US" dirty="0" smtClean="0"/>
              <a:t>levels of antimicrobial agents with a low therapeutic index (e.g. </a:t>
            </a:r>
            <a:r>
              <a:rPr lang="en-US" dirty="0" err="1" smtClean="0"/>
              <a:t>aminoglycosides</a:t>
            </a:r>
            <a:r>
              <a:rPr lang="en-US" dirty="0" smtClean="0"/>
              <a:t>), and to </a:t>
            </a:r>
            <a:r>
              <a:rPr lang="en-US" dirty="0" smtClean="0">
                <a:solidFill>
                  <a:schemeClr val="accent5"/>
                </a:solidFill>
              </a:rPr>
              <a:t>confirm effective levels </a:t>
            </a:r>
            <a:r>
              <a:rPr lang="en-US" dirty="0" smtClean="0"/>
              <a:t>(if these are known) of agents with marked inter-patient pharmacokinetic variability (e.g. </a:t>
            </a:r>
            <a:r>
              <a:rPr lang="en-US" dirty="0" err="1" smtClean="0"/>
              <a:t>vancomycin</a:t>
            </a:r>
            <a:r>
              <a:rPr lang="en-US" dirty="0" smtClean="0"/>
              <a:t>, </a:t>
            </a:r>
            <a:r>
              <a:rPr lang="en-US" dirty="0" err="1" smtClean="0"/>
              <a:t>itraconazole</a:t>
            </a:r>
            <a:r>
              <a:rPr lang="en-US" dirty="0" smtClean="0"/>
              <a:t>).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Specific recommendations for monitoring depend on individual drugs and regimens, so specialist advice should be sought. </a:t>
            </a:r>
          </a:p>
          <a:p>
            <a:pPr algn="just" rtl="0"/>
            <a:r>
              <a:rPr lang="en-US" dirty="0" smtClean="0"/>
              <a:t>For instance, different pre- and post-dose levels of </a:t>
            </a:r>
            <a:r>
              <a:rPr lang="en-US" dirty="0" err="1" smtClean="0"/>
              <a:t>gentamicin</a:t>
            </a:r>
            <a:r>
              <a:rPr lang="en-US" dirty="0" smtClean="0"/>
              <a:t> are recommended depending on whether it is being used in traditional divided doses, once daily or for synergy in </a:t>
            </a:r>
            <a:r>
              <a:rPr lang="en-US" dirty="0" err="1" smtClean="0"/>
              <a:t>endocarditis</a:t>
            </a:r>
            <a:r>
              <a:rPr lang="en-US" dirty="0" smtClean="0"/>
              <a:t>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Beta-</a:t>
            </a:r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lactam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antibiotics:</a:t>
            </a:r>
            <a:endParaRPr lang="ar-IQ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These antibiotics have a β-</a:t>
            </a:r>
            <a:r>
              <a:rPr lang="en-US" dirty="0" err="1" smtClean="0"/>
              <a:t>lactam</a:t>
            </a:r>
            <a:r>
              <a:rPr lang="en-US" dirty="0" smtClean="0"/>
              <a:t> ring structure and exert a bactericidal action by inhibiting enzymes involved in cell wall synthesis (penicillin-binding proteins, PBP). 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For communicable disease, treatment must also take into account </a:t>
            </a:r>
            <a:r>
              <a:rPr lang="en-US" dirty="0" smtClean="0">
                <a:solidFill>
                  <a:srgbClr val="FF0000"/>
                </a:solidFill>
              </a:rPr>
              <a:t>contacts</a:t>
            </a:r>
            <a:r>
              <a:rPr lang="en-US" dirty="0" smtClean="0"/>
              <a:t> of the infected patient, and may include infection prevention and control activities such as </a:t>
            </a:r>
            <a:r>
              <a:rPr lang="en-US" dirty="0" smtClean="0">
                <a:solidFill>
                  <a:srgbClr val="FF0000"/>
                </a:solidFill>
              </a:rPr>
              <a:t>isolation, antimicrobial prophylaxis, vaccination and contact tracing.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Pharmacokinetics: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dirty="0" smtClean="0"/>
              <a:t>• Good drug levels are achieved in lung, kidney, bone, muscle and liver, and in pleural, synovial, pericardial and peritoneal fluids.</a:t>
            </a:r>
          </a:p>
          <a:p>
            <a:pPr algn="just" rtl="0">
              <a:buNone/>
            </a:pPr>
            <a:r>
              <a:rPr lang="en-US" dirty="0" smtClean="0"/>
              <a:t>• CSF levels are low, except in the presence of inflammation.</a:t>
            </a:r>
          </a:p>
          <a:p>
            <a:pPr algn="just" rtl="0">
              <a:buNone/>
            </a:pPr>
            <a:r>
              <a:rPr lang="en-US" dirty="0" smtClean="0"/>
              <a:t>• Activity is not inhibited in abscess (e.g. by low pH and PO</a:t>
            </a:r>
            <a:r>
              <a:rPr lang="en-US" baseline="-25000" dirty="0" smtClean="0"/>
              <a:t>2</a:t>
            </a:r>
            <a:r>
              <a:rPr lang="en-US" dirty="0" smtClean="0"/>
              <a:t>, high protein and </a:t>
            </a:r>
            <a:r>
              <a:rPr lang="en-US" dirty="0" err="1" smtClean="0"/>
              <a:t>polymorphonuclear</a:t>
            </a:r>
            <a:r>
              <a:rPr lang="en-US" dirty="0" smtClean="0"/>
              <a:t> cells).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4038600" cy="4526280"/>
          </a:xfrm>
        </p:spPr>
        <p:txBody>
          <a:bodyPr>
            <a:normAutofit lnSpcReduction="10000"/>
          </a:bodyPr>
          <a:lstStyle/>
          <a:p>
            <a:pPr algn="just" rtl="0">
              <a:buNone/>
            </a:pPr>
            <a:r>
              <a:rPr lang="en-US" dirty="0" smtClean="0"/>
              <a:t>•</a:t>
            </a:r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lactams</a:t>
            </a:r>
            <a:r>
              <a:rPr lang="en-US" dirty="0" smtClean="0"/>
              <a:t> are subject to an ‘</a:t>
            </a:r>
            <a:r>
              <a:rPr lang="en-US" dirty="0" err="1" smtClean="0"/>
              <a:t>inoculum</a:t>
            </a:r>
            <a:r>
              <a:rPr lang="en-US" dirty="0" smtClean="0"/>
              <a:t> effect’—activity is reduced in the presence of a high organism burden (PBP expression is down-regulated by high organism density).</a:t>
            </a:r>
          </a:p>
          <a:p>
            <a:pPr algn="just" rtl="0">
              <a:buNone/>
            </a:pPr>
            <a:r>
              <a:rPr lang="en-US" dirty="0" smtClean="0"/>
              <a:t>•Generally safe in pregnancy (except </a:t>
            </a:r>
            <a:r>
              <a:rPr lang="en-US" dirty="0" err="1" smtClean="0"/>
              <a:t>imipenem</a:t>
            </a:r>
            <a:r>
              <a:rPr lang="en-US" dirty="0" smtClean="0"/>
              <a:t>/</a:t>
            </a:r>
            <a:r>
              <a:rPr lang="en-US" dirty="0" err="1" smtClean="0"/>
              <a:t>cilastatin</a:t>
            </a:r>
            <a:r>
              <a:rPr lang="en-US" dirty="0" smtClean="0"/>
              <a:t>).</a:t>
            </a:r>
          </a:p>
          <a:p>
            <a:pPr algn="just" rtl="0">
              <a:buNone/>
            </a:pPr>
            <a:endParaRPr lang="ar-IQ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5" y="1428736"/>
            <a:ext cx="40005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Adverse reactions: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>
            <a:normAutofit/>
          </a:bodyPr>
          <a:lstStyle/>
          <a:p>
            <a:pPr algn="just" rtl="0"/>
            <a:r>
              <a:rPr lang="en-US" dirty="0" err="1" smtClean="0"/>
              <a:t>Generalised</a:t>
            </a:r>
            <a:r>
              <a:rPr lang="en-US" dirty="0" smtClean="0"/>
              <a:t> allergy to penicillin occurs in 0.7–10% of cases and anaphylaxis in 0.004–0.015%. Over 90% of patients with infectious mononucleosis develop a rash if given </a:t>
            </a:r>
            <a:r>
              <a:rPr lang="en-US" dirty="0" err="1" smtClean="0"/>
              <a:t>aminopenicillins</a:t>
            </a:r>
            <a:r>
              <a:rPr lang="en-US" dirty="0" smtClean="0"/>
              <a:t>; this does not imply lasting allergy. </a:t>
            </a:r>
          </a:p>
          <a:p>
            <a:pPr algn="just" rtl="0"/>
            <a:r>
              <a:rPr lang="en-US" dirty="0" smtClean="0"/>
              <a:t>The relationship between allergy to penicillin and allergy to </a:t>
            </a:r>
            <a:r>
              <a:rPr lang="en-US" dirty="0" err="1" smtClean="0"/>
              <a:t>cephalosporins</a:t>
            </a:r>
            <a:r>
              <a:rPr lang="en-US" dirty="0" smtClean="0"/>
              <a:t> depends on the specific cephalosporin used.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6280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Although there is significant cross-reactivity with first-generation </a:t>
            </a:r>
            <a:r>
              <a:rPr lang="en-US" dirty="0" err="1" smtClean="0"/>
              <a:t>cephalosporins</a:t>
            </a:r>
            <a:r>
              <a:rPr lang="en-US" dirty="0" smtClean="0"/>
              <a:t>, cross-reactivity to second- and third-generation </a:t>
            </a:r>
            <a:r>
              <a:rPr lang="en-US" dirty="0" err="1" smtClean="0"/>
              <a:t>cephalosporins</a:t>
            </a:r>
            <a:r>
              <a:rPr lang="en-US" dirty="0" smtClean="0"/>
              <a:t> is much less common (and may be negligible with some agents). </a:t>
            </a:r>
          </a:p>
          <a:p>
            <a:pPr algn="just" rtl="0"/>
            <a:r>
              <a:rPr lang="en-US" dirty="0" smtClean="0"/>
              <a:t>However, it is usually recommended to avoid </a:t>
            </a:r>
            <a:r>
              <a:rPr lang="en-US" dirty="0" err="1" smtClean="0"/>
              <a:t>cephalosporins</a:t>
            </a:r>
            <a:r>
              <a:rPr lang="en-US" dirty="0" smtClean="0"/>
              <a:t> in patients who have a type 1 penicillin allergy (e.g. anaphylaxis, </a:t>
            </a:r>
            <a:r>
              <a:rPr lang="en-US" dirty="0" err="1" smtClean="0"/>
              <a:t>urticaria</a:t>
            </a:r>
            <a:r>
              <a:rPr lang="en-US" dirty="0" smtClean="0"/>
              <a:t>, </a:t>
            </a:r>
            <a:r>
              <a:rPr lang="en-US" dirty="0" err="1" smtClean="0"/>
              <a:t>angio-oedema</a:t>
            </a:r>
            <a:r>
              <a:rPr lang="en-US" dirty="0" smtClean="0"/>
              <a:t>).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Gastrointestinal upset and </a:t>
            </a:r>
            <a:r>
              <a:rPr lang="en-US" dirty="0" err="1" smtClean="0"/>
              <a:t>diarrhoea</a:t>
            </a:r>
            <a:r>
              <a:rPr lang="en-US" dirty="0" smtClean="0"/>
              <a:t> are common, and a mild reversible hepatitis is well </a:t>
            </a:r>
            <a:r>
              <a:rPr lang="en-US" dirty="0" err="1" smtClean="0"/>
              <a:t>recognised</a:t>
            </a:r>
            <a:r>
              <a:rPr lang="en-US" dirty="0" smtClean="0"/>
              <a:t> with many </a:t>
            </a:r>
            <a:r>
              <a:rPr lang="el-GR" dirty="0" smtClean="0"/>
              <a:t>β-</a:t>
            </a:r>
            <a:r>
              <a:rPr lang="en-US" dirty="0" err="1" smtClean="0"/>
              <a:t>lactams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Leucopenia, thrombocytopenia and coagulation deficiencies can occur. </a:t>
            </a:r>
          </a:p>
          <a:p>
            <a:pPr algn="just" rtl="0"/>
            <a:r>
              <a:rPr lang="en-US" dirty="0" smtClean="0"/>
              <a:t>Interstitial nephritis and increased renal damage in combination with </a:t>
            </a:r>
            <a:r>
              <a:rPr lang="en-US" dirty="0" err="1" smtClean="0"/>
              <a:t>aminoglycosides</a:t>
            </a:r>
            <a:r>
              <a:rPr lang="en-US" dirty="0" smtClean="0"/>
              <a:t> are also </a:t>
            </a:r>
            <a:r>
              <a:rPr lang="en-US" dirty="0" err="1" smtClean="0"/>
              <a:t>recognised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Seizures and encephalopathy have been reported, particularly with high doses in the presence of renal insufficiency. </a:t>
            </a:r>
          </a:p>
          <a:p>
            <a:pPr algn="just" rtl="0"/>
            <a:r>
              <a:rPr lang="en-US" dirty="0" err="1" smtClean="0"/>
              <a:t>Thrombophlebitis</a:t>
            </a:r>
            <a:r>
              <a:rPr lang="en-US" dirty="0" smtClean="0"/>
              <a:t> occurs in up to 5% of patients receiving </a:t>
            </a:r>
            <a:r>
              <a:rPr lang="en-US" dirty="0" err="1" smtClean="0"/>
              <a:t>parenteral</a:t>
            </a:r>
            <a:r>
              <a:rPr lang="en-US" dirty="0" smtClean="0"/>
              <a:t> β-</a:t>
            </a:r>
            <a:r>
              <a:rPr lang="en-US" dirty="0" err="1" smtClean="0"/>
              <a:t>lactams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Direct </a:t>
            </a:r>
            <a:r>
              <a:rPr lang="en-US" dirty="0" err="1" smtClean="0"/>
              <a:t>intrathecal</a:t>
            </a:r>
            <a:r>
              <a:rPr lang="en-US" dirty="0" smtClean="0"/>
              <a:t> injection of a β-</a:t>
            </a:r>
            <a:r>
              <a:rPr lang="en-US" dirty="0" err="1" smtClean="0"/>
              <a:t>lactam</a:t>
            </a:r>
            <a:r>
              <a:rPr lang="en-US" dirty="0" smtClean="0"/>
              <a:t> is contraindicated.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Drug interactions: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/>
          <a:lstStyle/>
          <a:p>
            <a:pPr algn="just" rtl="0"/>
            <a:r>
              <a:rPr lang="en-US" dirty="0" smtClean="0"/>
              <a:t>Synergism occurs in combination with </a:t>
            </a:r>
            <a:r>
              <a:rPr lang="en-US" dirty="0" err="1" smtClean="0"/>
              <a:t>aminoglycosides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Simultaneous dual </a:t>
            </a:r>
            <a:r>
              <a:rPr lang="el-GR" dirty="0" smtClean="0"/>
              <a:t>β-</a:t>
            </a:r>
            <a:r>
              <a:rPr lang="en-US" dirty="0" err="1" smtClean="0"/>
              <a:t>lactam</a:t>
            </a:r>
            <a:r>
              <a:rPr lang="en-US" dirty="0" smtClean="0"/>
              <a:t> administration can result in either synergy or antagonism. </a:t>
            </a:r>
          </a:p>
          <a:p>
            <a:pPr algn="just" rtl="0"/>
            <a:r>
              <a:rPr lang="en-US" dirty="0" smtClean="0"/>
              <a:t>Ampicillin decreases the biological effect of oral contraceptives and the whole class is significantly affected by concurrent administration of </a:t>
            </a:r>
            <a:r>
              <a:rPr lang="en-US" dirty="0" err="1" smtClean="0"/>
              <a:t>probenecid</a:t>
            </a:r>
            <a:r>
              <a:rPr lang="en-US" dirty="0" smtClean="0"/>
              <a:t>, producing a 2–4-fold increase in the peak serum concentration.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53536"/>
            <a:ext cx="8186766" cy="1143000"/>
          </a:xfrm>
        </p:spPr>
        <p:txBody>
          <a:bodyPr/>
          <a:lstStyle/>
          <a:p>
            <a:pPr algn="just" rtl="0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Penicillins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ar-IQ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Natural </a:t>
            </a:r>
            <a:r>
              <a:rPr lang="en-US" dirty="0" err="1" smtClean="0"/>
              <a:t>penicillins</a:t>
            </a:r>
            <a:r>
              <a:rPr lang="en-US" dirty="0" smtClean="0"/>
              <a:t> are primarily effective against Gram-positive organisms (except staphylococci, most of which produce a </a:t>
            </a:r>
            <a:r>
              <a:rPr lang="en-US" dirty="0" err="1" smtClean="0"/>
              <a:t>penicillinase</a:t>
            </a:r>
            <a:r>
              <a:rPr lang="en-US" dirty="0" smtClean="0"/>
              <a:t>) and anaerobic organisms. </a:t>
            </a:r>
          </a:p>
          <a:p>
            <a:pPr algn="just" rtl="0"/>
            <a:r>
              <a:rPr lang="en-US" u="sng" dirty="0" smtClean="0"/>
              <a:t>Strep</a:t>
            </a:r>
            <a:r>
              <a:rPr lang="en-US" dirty="0" smtClean="0"/>
              <a:t>. </a:t>
            </a:r>
            <a:r>
              <a:rPr lang="en-US" u="sng" dirty="0" err="1" smtClean="0"/>
              <a:t>pyogenes</a:t>
            </a:r>
            <a:r>
              <a:rPr lang="en-US" dirty="0" smtClean="0"/>
              <a:t> has remained sensitive to natural </a:t>
            </a:r>
            <a:r>
              <a:rPr lang="en-US" dirty="0" err="1" smtClean="0"/>
              <a:t>penicillins</a:t>
            </a:r>
            <a:r>
              <a:rPr lang="en-US" dirty="0" smtClean="0"/>
              <a:t> world-wide.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/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Principles of antimicrobial therapy:</a:t>
            </a:r>
            <a:endParaRPr lang="ar-IQ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3600" dirty="0" smtClean="0"/>
              <a:t>When infection is diagnosed, it is often important to start antimicrobial therapy promptly. </a:t>
            </a:r>
          </a:p>
          <a:p>
            <a:pPr algn="just" rtl="0"/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prevalence of penicillin resistance in </a:t>
            </a:r>
            <a:r>
              <a:rPr lang="en-US" u="sng" dirty="0" smtClean="0"/>
              <a:t>Strep</a:t>
            </a:r>
            <a:r>
              <a:rPr lang="en-US" dirty="0" smtClean="0"/>
              <a:t>. </a:t>
            </a:r>
            <a:r>
              <a:rPr lang="en-US" u="sng" dirty="0" err="1" smtClean="0"/>
              <a:t>pneumoniae</a:t>
            </a:r>
            <a:r>
              <a:rPr lang="en-US" dirty="0" smtClean="0"/>
              <a:t> in Europe in 2006 was 9%. </a:t>
            </a:r>
          </a:p>
          <a:p>
            <a:pPr algn="just" rtl="0"/>
            <a:r>
              <a:rPr lang="en-US" dirty="0" smtClean="0"/>
              <a:t>This figure includes both low- and high-level resistance (non-severe infections with low-level resistant strains may be treated with high-dose </a:t>
            </a:r>
            <a:r>
              <a:rPr lang="en-US" dirty="0" err="1" smtClean="0"/>
              <a:t>penicillins</a:t>
            </a:r>
            <a:r>
              <a:rPr lang="en-US" dirty="0" smtClean="0"/>
              <a:t>).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Penicillinase</a:t>
            </a:r>
            <a:r>
              <a:rPr lang="en-US" dirty="0" smtClean="0"/>
              <a:t>-resistant </a:t>
            </a:r>
            <a:r>
              <a:rPr lang="en-US" dirty="0" err="1" smtClean="0"/>
              <a:t>penicillins</a:t>
            </a:r>
            <a:r>
              <a:rPr lang="en-US" dirty="0" smtClean="0"/>
              <a:t> are the mainstay of treatment for infections with </a:t>
            </a:r>
            <a:r>
              <a:rPr lang="en-US" u="sng" dirty="0" smtClean="0"/>
              <a:t>Staph</a:t>
            </a:r>
            <a:r>
              <a:rPr lang="en-US" dirty="0" smtClean="0"/>
              <a:t>. </a:t>
            </a:r>
            <a:r>
              <a:rPr lang="en-US" u="sng" dirty="0" err="1" smtClean="0"/>
              <a:t>aureus</a:t>
            </a:r>
            <a:r>
              <a:rPr lang="en-US" dirty="0" smtClean="0"/>
              <a:t>, other than </a:t>
            </a:r>
            <a:r>
              <a:rPr lang="en-US" dirty="0" err="1" smtClean="0"/>
              <a:t>meticillin</a:t>
            </a:r>
            <a:r>
              <a:rPr lang="en-US" dirty="0" smtClean="0"/>
              <a:t>-resistant strains (MRSA). </a:t>
            </a:r>
          </a:p>
          <a:p>
            <a:pPr algn="just" rtl="0"/>
            <a:r>
              <a:rPr lang="en-US" dirty="0" smtClean="0"/>
              <a:t>In 2006 24% of invasive </a:t>
            </a:r>
            <a:r>
              <a:rPr lang="en-US" u="sng" dirty="0" smtClean="0"/>
              <a:t>Staph</a:t>
            </a:r>
            <a:r>
              <a:rPr lang="en-US" dirty="0" smtClean="0"/>
              <a:t>. </a:t>
            </a:r>
            <a:r>
              <a:rPr lang="en-US" u="sng" dirty="0" err="1" smtClean="0"/>
              <a:t>aureus</a:t>
            </a:r>
            <a:r>
              <a:rPr lang="en-US" dirty="0" smtClean="0"/>
              <a:t> isolates in Europe were </a:t>
            </a:r>
            <a:r>
              <a:rPr lang="en-US" dirty="0" err="1" smtClean="0"/>
              <a:t>meticillin</a:t>
            </a:r>
            <a:r>
              <a:rPr lang="en-US" dirty="0" smtClean="0"/>
              <a:t>-resistant.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Aminopenicillins</a:t>
            </a:r>
            <a:r>
              <a:rPr lang="en-US" dirty="0" smtClean="0"/>
              <a:t> have the same spectrum of activity as the natural </a:t>
            </a:r>
            <a:r>
              <a:rPr lang="en-US" dirty="0" err="1" smtClean="0"/>
              <a:t>penicillins</a:t>
            </a:r>
            <a:r>
              <a:rPr lang="en-US" dirty="0" smtClean="0"/>
              <a:t>, with additional Gram-negative cover against </a:t>
            </a:r>
            <a:r>
              <a:rPr lang="en-US" dirty="0" err="1" smtClean="0"/>
              <a:t>Enterobacteriaceae</a:t>
            </a:r>
            <a:r>
              <a:rPr lang="en-US" dirty="0" smtClean="0"/>
              <a:t>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Amoxicillin has much better oral absorption than </a:t>
            </a:r>
            <a:r>
              <a:rPr lang="en-US" dirty="0" err="1" smtClean="0"/>
              <a:t>ampicillin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Resistance to these agents is widespread (57% of </a:t>
            </a:r>
            <a:r>
              <a:rPr lang="en-US" u="sng" dirty="0" smtClean="0"/>
              <a:t>E</a:t>
            </a:r>
            <a:r>
              <a:rPr lang="en-US" dirty="0" smtClean="0"/>
              <a:t>. </a:t>
            </a:r>
            <a:r>
              <a:rPr lang="en-US" u="sng" dirty="0" smtClean="0"/>
              <a:t>coli</a:t>
            </a:r>
            <a:r>
              <a:rPr lang="en-US" dirty="0" smtClean="0"/>
              <a:t> in the UK in 2006), mainly due to β-</a:t>
            </a:r>
            <a:r>
              <a:rPr lang="en-US" dirty="0" err="1" smtClean="0"/>
              <a:t>lactamase</a:t>
            </a:r>
            <a:r>
              <a:rPr lang="en-US" dirty="0" smtClean="0"/>
              <a:t> production, but can be overcome by the addition of β-</a:t>
            </a:r>
            <a:r>
              <a:rPr lang="en-US" dirty="0" err="1" smtClean="0"/>
              <a:t>lactamase</a:t>
            </a:r>
            <a:r>
              <a:rPr lang="en-US" dirty="0" smtClean="0"/>
              <a:t> inhibitors (</a:t>
            </a:r>
            <a:r>
              <a:rPr lang="en-US" dirty="0" err="1" smtClean="0"/>
              <a:t>clavulanic</a:t>
            </a:r>
            <a:r>
              <a:rPr lang="en-US" dirty="0" smtClean="0"/>
              <a:t> acid or </a:t>
            </a:r>
            <a:r>
              <a:rPr lang="en-US" dirty="0" err="1" smtClean="0"/>
              <a:t>sulbactam</a:t>
            </a:r>
            <a:r>
              <a:rPr lang="en-US" dirty="0" smtClean="0"/>
              <a:t>).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Carboxy</a:t>
            </a:r>
            <a:r>
              <a:rPr lang="en-US" dirty="0" smtClean="0"/>
              <a:t>- and </a:t>
            </a:r>
            <a:r>
              <a:rPr lang="en-US" dirty="0" err="1" smtClean="0"/>
              <a:t>ureidopenicillins</a:t>
            </a:r>
            <a:r>
              <a:rPr lang="en-US" dirty="0" smtClean="0"/>
              <a:t> are particularly active against Gram-negative organisms, especially </a:t>
            </a:r>
            <a:r>
              <a:rPr lang="en-US" u="sng" dirty="0" smtClean="0"/>
              <a:t>Pseudomonas</a:t>
            </a:r>
            <a:r>
              <a:rPr lang="en-US" dirty="0" smtClean="0"/>
              <a:t> spp. which are resistant to the </a:t>
            </a:r>
            <a:r>
              <a:rPr lang="en-US" dirty="0" err="1" smtClean="0"/>
              <a:t>aminopenicillins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Beta-</a:t>
            </a:r>
            <a:r>
              <a:rPr lang="en-US" dirty="0" err="1" smtClean="0"/>
              <a:t>lactamase</a:t>
            </a:r>
            <a:r>
              <a:rPr lang="en-US" dirty="0" smtClean="0"/>
              <a:t> inhibitors may be added to extend their spectrum of activity.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Cephalosporins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and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cephamycins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ar-IQ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Cephalosporins</a:t>
            </a:r>
            <a:r>
              <a:rPr lang="en-US" dirty="0" smtClean="0"/>
              <a:t> are safe and reliable and have a broad spectrum of activity. </a:t>
            </a:r>
          </a:p>
          <a:p>
            <a:pPr algn="just" rtl="0"/>
            <a:r>
              <a:rPr lang="en-US" dirty="0" smtClean="0"/>
              <a:t>The more active compounds are only available in intravenous form. </a:t>
            </a:r>
          </a:p>
          <a:p>
            <a:pPr algn="just" rtl="0"/>
            <a:r>
              <a:rPr lang="en-US" dirty="0" smtClean="0"/>
              <a:t>They are significantly associated with </a:t>
            </a:r>
            <a:r>
              <a:rPr lang="en-US" u="sng" dirty="0" smtClean="0"/>
              <a:t>C</a:t>
            </a:r>
            <a:r>
              <a:rPr lang="en-US" dirty="0" smtClean="0"/>
              <a:t>. </a:t>
            </a:r>
            <a:r>
              <a:rPr lang="en-US" u="sng" dirty="0" err="1" smtClean="0"/>
              <a:t>difficile</a:t>
            </a:r>
            <a:r>
              <a:rPr lang="en-US" dirty="0" smtClean="0"/>
              <a:t> infection (CDI).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group has no activity against </a:t>
            </a:r>
            <a:r>
              <a:rPr lang="en-US" u="sng" dirty="0" err="1" smtClean="0"/>
              <a:t>Enterococcus</a:t>
            </a:r>
            <a:r>
              <a:rPr lang="en-US" dirty="0" smtClean="0"/>
              <a:t> spp. and little anti-anaerobic activity (with the exception of </a:t>
            </a:r>
            <a:r>
              <a:rPr lang="en-US" dirty="0" err="1" smtClean="0"/>
              <a:t>cephamycins</a:t>
            </a:r>
            <a:r>
              <a:rPr lang="en-US" dirty="0" smtClean="0"/>
              <a:t>). </a:t>
            </a:r>
          </a:p>
          <a:p>
            <a:pPr algn="just" rtl="0"/>
            <a:r>
              <a:rPr lang="en-US" dirty="0" err="1" smtClean="0"/>
              <a:t>Cephalosporins</a:t>
            </a:r>
            <a:r>
              <a:rPr lang="en-US" dirty="0" smtClean="0"/>
              <a:t> are arranged in ‘generations’.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  •</a:t>
            </a:r>
            <a:r>
              <a:rPr lang="en-US" dirty="0" smtClean="0">
                <a:solidFill>
                  <a:srgbClr val="FF0000"/>
                </a:solidFill>
              </a:rPr>
              <a:t>First-generation</a:t>
            </a:r>
            <a:r>
              <a:rPr lang="en-US" dirty="0" smtClean="0"/>
              <a:t> compounds have excellent activity against Gram-positive organisms and some activity against Gram-negative ones. Many of them are potentially </a:t>
            </a:r>
            <a:r>
              <a:rPr lang="en-US" dirty="0" err="1" smtClean="0"/>
              <a:t>nephrotoxic</a:t>
            </a:r>
            <a:r>
              <a:rPr lang="en-US" dirty="0" smtClean="0"/>
              <a:t>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 </a:t>
            </a:r>
            <a:r>
              <a:rPr lang="en-US" dirty="0" smtClean="0">
                <a:solidFill>
                  <a:srgbClr val="FF0000"/>
                </a:solidFill>
              </a:rPr>
              <a:t>Second-generation</a:t>
            </a:r>
            <a:r>
              <a:rPr lang="en-US" dirty="0" smtClean="0"/>
              <a:t> drugs retain Gram-positive activity but have extended Gram-negative activity. </a:t>
            </a:r>
            <a:r>
              <a:rPr lang="en-US" dirty="0" err="1" smtClean="0"/>
              <a:t>Cephamycins</a:t>
            </a:r>
            <a:r>
              <a:rPr lang="en-US" dirty="0" smtClean="0"/>
              <a:t> (e.g. </a:t>
            </a:r>
            <a:r>
              <a:rPr lang="en-US" dirty="0" err="1" smtClean="0"/>
              <a:t>cefoxitin</a:t>
            </a:r>
            <a:r>
              <a:rPr lang="en-US" dirty="0" smtClean="0"/>
              <a:t>), which are included in this group, have good activity against anaerobic Gram-negative bacilli.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>
            <a:normAutofit lnSpcReduction="10000"/>
          </a:bodyPr>
          <a:lstStyle/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smtClean="0">
                <a:solidFill>
                  <a:srgbClr val="FF0000"/>
                </a:solidFill>
              </a:rPr>
              <a:t>Third-generation </a:t>
            </a:r>
            <a:r>
              <a:rPr lang="en-US" dirty="0" smtClean="0"/>
              <a:t>agents further improve anti-Gram-negative cover. For some (e.g. </a:t>
            </a:r>
            <a:r>
              <a:rPr lang="en-US" dirty="0" err="1" smtClean="0"/>
              <a:t>ceftazidime</a:t>
            </a:r>
            <a:r>
              <a:rPr lang="en-US" dirty="0" smtClean="0"/>
              <a:t>), this is extended to include </a:t>
            </a:r>
            <a:r>
              <a:rPr lang="en-US" u="sng" dirty="0" smtClean="0"/>
              <a:t>Pseudomonas</a:t>
            </a:r>
            <a:r>
              <a:rPr lang="en-US" dirty="0" smtClean="0"/>
              <a:t> spp. </a:t>
            </a:r>
            <a:r>
              <a:rPr lang="en-US" dirty="0" err="1" smtClean="0"/>
              <a:t>Cefotaxime</a:t>
            </a:r>
            <a:r>
              <a:rPr lang="en-US" dirty="0" smtClean="0"/>
              <a:t> and </a:t>
            </a:r>
            <a:r>
              <a:rPr lang="en-US" dirty="0" err="1" smtClean="0"/>
              <a:t>ceftriaxone</a:t>
            </a:r>
            <a:r>
              <a:rPr lang="en-US" dirty="0" smtClean="0"/>
              <a:t> have excellent Gram-negative activity and retain good activity against </a:t>
            </a:r>
            <a:r>
              <a:rPr lang="en-US" u="sng" dirty="0" smtClean="0"/>
              <a:t>Strep</a:t>
            </a:r>
            <a:r>
              <a:rPr lang="en-US" dirty="0" smtClean="0"/>
              <a:t>. </a:t>
            </a:r>
            <a:r>
              <a:rPr lang="en-US" u="sng" dirty="0" err="1" smtClean="0"/>
              <a:t>pneumoniae</a:t>
            </a:r>
            <a:r>
              <a:rPr lang="en-US" dirty="0" smtClean="0"/>
              <a:t> and </a:t>
            </a:r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haemolytic</a:t>
            </a:r>
            <a:r>
              <a:rPr lang="en-US" dirty="0" smtClean="0"/>
              <a:t> streptococci. </a:t>
            </a:r>
            <a:r>
              <a:rPr lang="en-US" dirty="0" err="1" smtClean="0"/>
              <a:t>Ceftriaxone</a:t>
            </a:r>
            <a:r>
              <a:rPr lang="en-US" dirty="0" smtClean="0"/>
              <a:t> is administered once daily, and is therefore a suitable agent for outpatient antimicrobial therapy.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smtClean="0">
                <a:solidFill>
                  <a:srgbClr val="FF0000"/>
                </a:solidFill>
              </a:rPr>
              <a:t>Fourth-generation </a:t>
            </a:r>
            <a:r>
              <a:rPr lang="en-US" dirty="0" smtClean="0"/>
              <a:t>agents have an extremely broad spectrum of activity, including </a:t>
            </a:r>
            <a:r>
              <a:rPr lang="en-US" u="sng" dirty="0" smtClean="0"/>
              <a:t>Pseudomonas</a:t>
            </a:r>
            <a:r>
              <a:rPr lang="en-US" dirty="0" smtClean="0"/>
              <a:t> spp., </a:t>
            </a:r>
            <a:r>
              <a:rPr lang="en-US" u="sng" dirty="0" smtClean="0"/>
              <a:t>Staph</a:t>
            </a:r>
            <a:r>
              <a:rPr lang="en-US" dirty="0" smtClean="0"/>
              <a:t>. </a:t>
            </a:r>
            <a:r>
              <a:rPr lang="en-US" u="sng" dirty="0" err="1" smtClean="0"/>
              <a:t>aureus</a:t>
            </a:r>
            <a:r>
              <a:rPr lang="en-US" dirty="0" smtClean="0"/>
              <a:t> and streptococci.</a:t>
            </a:r>
          </a:p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smtClean="0">
                <a:solidFill>
                  <a:srgbClr val="FF0000"/>
                </a:solidFill>
              </a:rPr>
              <a:t>‘Next generation’ </a:t>
            </a:r>
            <a:r>
              <a:rPr lang="en-US" dirty="0" smtClean="0"/>
              <a:t>agents have a fourth-generation spectrum enhanced to include MRSA.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Monobactams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ar-IQ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Aztreonam</a:t>
            </a:r>
            <a:r>
              <a:rPr lang="en-US" dirty="0" smtClean="0"/>
              <a:t> is the only agent available in this class. </a:t>
            </a:r>
          </a:p>
          <a:p>
            <a:pPr algn="just" rtl="0"/>
            <a:r>
              <a:rPr lang="en-US" dirty="0" smtClean="0"/>
              <a:t>It has excellent Gram-negative activity but no useful activity against Gram-positive organisms or anaerobes. </a:t>
            </a:r>
          </a:p>
          <a:p>
            <a:pPr algn="just" rtl="0"/>
            <a:r>
              <a:rPr lang="en-US" dirty="0" smtClean="0"/>
              <a:t>It is available only as a </a:t>
            </a:r>
            <a:r>
              <a:rPr lang="en-US" dirty="0" err="1" smtClean="0"/>
              <a:t>parenteral</a:t>
            </a:r>
            <a:r>
              <a:rPr lang="en-US" dirty="0" smtClean="0"/>
              <a:t> preparation. </a:t>
            </a:r>
          </a:p>
          <a:p>
            <a:pPr algn="just" rtl="0"/>
            <a:r>
              <a:rPr lang="en-US" dirty="0" smtClean="0"/>
              <a:t>It can be used safely in penicillin-allergic patients.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Carbapenems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ar-IQ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These have the broadest antibiotic activity of the β-</a:t>
            </a:r>
            <a:r>
              <a:rPr lang="en-US" dirty="0" err="1" smtClean="0"/>
              <a:t>lactam</a:t>
            </a:r>
            <a:r>
              <a:rPr lang="en-US" dirty="0" smtClean="0"/>
              <a:t> antibiotics and include activity against anaerobes. </a:t>
            </a:r>
          </a:p>
          <a:p>
            <a:pPr algn="just" rtl="0"/>
            <a:r>
              <a:rPr lang="en-US" dirty="0" smtClean="0"/>
              <a:t>They are available in intravenous formulation only.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/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Macrolide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and </a:t>
            </a:r>
            <a:r>
              <a:rPr lang="en-US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lincosamide</a:t>
            </a: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antibiotics:</a:t>
            </a:r>
            <a:endParaRPr lang="ar-IQ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err="1" smtClean="0"/>
              <a:t>Macrolides</a:t>
            </a:r>
            <a:r>
              <a:rPr lang="en-US" dirty="0" smtClean="0"/>
              <a:t> (erythromycin, </a:t>
            </a:r>
            <a:r>
              <a:rPr lang="en-US" dirty="0" err="1" smtClean="0"/>
              <a:t>clarithromycin</a:t>
            </a:r>
            <a:r>
              <a:rPr lang="en-US" dirty="0" smtClean="0"/>
              <a:t> and </a:t>
            </a:r>
            <a:r>
              <a:rPr lang="en-US" dirty="0" err="1" smtClean="0"/>
              <a:t>azithromycin</a:t>
            </a:r>
            <a:r>
              <a:rPr lang="en-US" dirty="0" smtClean="0"/>
              <a:t>) and </a:t>
            </a:r>
            <a:r>
              <a:rPr lang="en-US" dirty="0" err="1" smtClean="0"/>
              <a:t>lincosamides</a:t>
            </a:r>
            <a:r>
              <a:rPr lang="en-US" dirty="0" smtClean="0"/>
              <a:t> (</a:t>
            </a:r>
            <a:r>
              <a:rPr lang="en-US" dirty="0" err="1" smtClean="0"/>
              <a:t>lincomycin</a:t>
            </a:r>
            <a:r>
              <a:rPr lang="en-US" dirty="0" smtClean="0"/>
              <a:t>, </a:t>
            </a:r>
            <a:r>
              <a:rPr lang="en-US" dirty="0" err="1" smtClean="0"/>
              <a:t>clindamycin</a:t>
            </a:r>
            <a:r>
              <a:rPr lang="en-US" dirty="0" smtClean="0"/>
              <a:t>) have related properties and are </a:t>
            </a:r>
            <a:r>
              <a:rPr lang="en-US" dirty="0" err="1" smtClean="0"/>
              <a:t>bacteriostatic</a:t>
            </a:r>
            <a:r>
              <a:rPr lang="en-US" dirty="0" smtClean="0"/>
              <a:t> agents. </a:t>
            </a:r>
          </a:p>
          <a:p>
            <a:pPr algn="just" rtl="0"/>
            <a:r>
              <a:rPr lang="en-US" dirty="0" smtClean="0"/>
              <a:t>Both classes bind to the same element of the ribosome so they are potentially competitive and should not be administered together.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Macrolides</a:t>
            </a:r>
            <a:r>
              <a:rPr lang="en-US" dirty="0" smtClean="0"/>
              <a:t> are used in Gram-positive infections in penicillin-allergic patients and in </a:t>
            </a:r>
            <a:r>
              <a:rPr lang="en-US" u="sng" dirty="0" err="1" smtClean="0"/>
              <a:t>Mycoplasma</a:t>
            </a:r>
            <a:r>
              <a:rPr lang="en-US" dirty="0" smtClean="0"/>
              <a:t> and </a:t>
            </a:r>
            <a:r>
              <a:rPr lang="en-US" u="sng" dirty="0" smtClean="0"/>
              <a:t>Chlamydia</a:t>
            </a:r>
            <a:r>
              <a:rPr lang="en-US" dirty="0" smtClean="0"/>
              <a:t> infections. </a:t>
            </a:r>
          </a:p>
          <a:p>
            <a:pPr algn="just" rtl="0"/>
            <a:r>
              <a:rPr lang="en-US" dirty="0" smtClean="0"/>
              <a:t>Erythromycin is administered 6-hourly and </a:t>
            </a:r>
            <a:r>
              <a:rPr lang="en-US" dirty="0" err="1" smtClean="0"/>
              <a:t>clarithromycin</a:t>
            </a:r>
            <a:r>
              <a:rPr lang="en-US" dirty="0" smtClean="0"/>
              <a:t> 12-hourly. 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long intracellular half-life of </a:t>
            </a:r>
            <a:r>
              <a:rPr lang="en-US" dirty="0" err="1" smtClean="0"/>
              <a:t>azithromycin</a:t>
            </a:r>
            <a:r>
              <a:rPr lang="en-US" dirty="0" smtClean="0"/>
              <a:t> allows single-dose/short-course therapy for genitourinary </a:t>
            </a:r>
            <a:r>
              <a:rPr lang="en-US" u="sng" dirty="0" smtClean="0"/>
              <a:t>Chlamydia</a:t>
            </a:r>
            <a:r>
              <a:rPr lang="en-US" dirty="0" smtClean="0"/>
              <a:t>/</a:t>
            </a:r>
            <a:r>
              <a:rPr lang="en-US" u="sng" dirty="0" err="1" smtClean="0"/>
              <a:t>Mycoplasma</a:t>
            </a:r>
            <a:r>
              <a:rPr lang="en-US" dirty="0" smtClean="0"/>
              <a:t> spp. infections. </a:t>
            </a:r>
          </a:p>
          <a:p>
            <a:pPr algn="just" rtl="0"/>
            <a:r>
              <a:rPr lang="en-US" dirty="0" err="1" smtClean="0"/>
              <a:t>Clarithromycin</a:t>
            </a:r>
            <a:r>
              <a:rPr lang="en-US" dirty="0" smtClean="0"/>
              <a:t> and </a:t>
            </a:r>
            <a:r>
              <a:rPr lang="en-US" dirty="0" err="1" smtClean="0"/>
              <a:t>azithromycin</a:t>
            </a:r>
            <a:r>
              <a:rPr lang="en-US" dirty="0" smtClean="0"/>
              <a:t> are also used to treat </a:t>
            </a:r>
            <a:r>
              <a:rPr lang="en-US" dirty="0" err="1" smtClean="0"/>
              <a:t>legionellosis</a:t>
            </a:r>
            <a:r>
              <a:rPr lang="en-US" dirty="0" smtClean="0"/>
              <a:t>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Pharmacokinetics: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err="1" smtClean="0"/>
              <a:t>Macrolides</a:t>
            </a:r>
            <a:r>
              <a:rPr lang="en-US" dirty="0" smtClean="0"/>
              <a:t>:</a:t>
            </a:r>
          </a:p>
          <a:p>
            <a:pPr algn="just" rtl="0">
              <a:buNone/>
            </a:pPr>
            <a:r>
              <a:rPr lang="en-US" dirty="0" smtClean="0"/>
              <a:t>• Variable bioavailability.</a:t>
            </a:r>
          </a:p>
          <a:p>
            <a:pPr algn="just" rtl="0">
              <a:buNone/>
            </a:pPr>
            <a:r>
              <a:rPr lang="en-US" dirty="0" smtClean="0"/>
              <a:t>• Short half-life (except </a:t>
            </a:r>
            <a:r>
              <a:rPr lang="en-US" dirty="0" err="1" smtClean="0"/>
              <a:t>azithromycin</a:t>
            </a:r>
            <a:r>
              <a:rPr lang="en-US" dirty="0" smtClean="0"/>
              <a:t>).</a:t>
            </a:r>
          </a:p>
          <a:p>
            <a:pPr algn="just" rtl="0">
              <a:buNone/>
            </a:pPr>
            <a:r>
              <a:rPr lang="en-US" dirty="0" smtClean="0"/>
              <a:t>• High protein binding.</a:t>
            </a:r>
          </a:p>
          <a:p>
            <a:pPr algn="just" rtl="0">
              <a:buNone/>
            </a:pPr>
            <a:r>
              <a:rPr lang="en-US" dirty="0" smtClean="0"/>
              <a:t>• Excellent intracellular accumulation.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err="1" smtClean="0"/>
              <a:t>Lincosamides</a:t>
            </a:r>
            <a:r>
              <a:rPr lang="en-US" dirty="0" smtClean="0"/>
              <a:t> (e.g. </a:t>
            </a:r>
            <a:r>
              <a:rPr lang="en-US" dirty="0" err="1" smtClean="0"/>
              <a:t>clindamycin</a:t>
            </a:r>
            <a:r>
              <a:rPr lang="en-US" dirty="0" smtClean="0"/>
              <a:t>):</a:t>
            </a:r>
          </a:p>
          <a:p>
            <a:pPr algn="just" rtl="0">
              <a:buNone/>
            </a:pPr>
            <a:r>
              <a:rPr lang="en-US" dirty="0" smtClean="0"/>
              <a:t>• Good bioavailability.</a:t>
            </a:r>
          </a:p>
          <a:p>
            <a:pPr algn="just" rtl="0">
              <a:buNone/>
            </a:pPr>
            <a:r>
              <a:rPr lang="en-US" dirty="0" smtClean="0"/>
              <a:t>• Food has no effect on absorption.</a:t>
            </a:r>
          </a:p>
          <a:p>
            <a:pPr algn="just" rtl="0">
              <a:buNone/>
            </a:pPr>
            <a:r>
              <a:rPr lang="en-US" dirty="0" smtClean="0"/>
              <a:t>• Limited CSF penetration.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Adverse effects: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0">
              <a:buNone/>
            </a:pPr>
            <a:r>
              <a:rPr lang="en-US" dirty="0" smtClean="0"/>
              <a:t>• Generally very safe.</a:t>
            </a:r>
          </a:p>
          <a:p>
            <a:pPr algn="just" rtl="0">
              <a:buNone/>
            </a:pPr>
            <a:r>
              <a:rPr lang="en-US" dirty="0" smtClean="0"/>
              <a:t>• Gastrointestinal upset, especially in young adults </a:t>
            </a:r>
          </a:p>
          <a:p>
            <a:pPr algn="just" rtl="0">
              <a:buNone/>
            </a:pPr>
            <a:r>
              <a:rPr lang="en-US" dirty="0" smtClean="0"/>
              <a:t>(erythromycin 30%).</a:t>
            </a:r>
          </a:p>
          <a:p>
            <a:pPr algn="just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Cholestatic</a:t>
            </a:r>
            <a:r>
              <a:rPr lang="en-US" dirty="0" smtClean="0"/>
              <a:t> jaundice with erythromycin </a:t>
            </a:r>
            <a:r>
              <a:rPr lang="en-US" dirty="0" err="1" smtClean="0"/>
              <a:t>estolate</a:t>
            </a:r>
            <a:r>
              <a:rPr lang="en-US" dirty="0" smtClean="0"/>
              <a:t>.</a:t>
            </a:r>
          </a:p>
          <a:p>
            <a:pPr algn="just" rtl="0">
              <a:buNone/>
            </a:pPr>
            <a:r>
              <a:rPr lang="en-US" dirty="0" smtClean="0"/>
              <a:t>• Prolongation of QT interval on ECG, potential for </a:t>
            </a:r>
          </a:p>
          <a:p>
            <a:pPr algn="just" rtl="0">
              <a:buNone/>
            </a:pPr>
            <a:r>
              <a:rPr lang="en-US" dirty="0" err="1" smtClean="0"/>
              <a:t>torsades</a:t>
            </a:r>
            <a:r>
              <a:rPr lang="en-US" dirty="0" smtClean="0"/>
              <a:t> de pointes.</a:t>
            </a:r>
          </a:p>
          <a:p>
            <a:pPr algn="just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Clindamycin</a:t>
            </a:r>
            <a:r>
              <a:rPr lang="en-US" dirty="0" smtClean="0"/>
              <a:t> predisposes to </a:t>
            </a:r>
            <a:r>
              <a:rPr lang="en-US" u="sng" dirty="0" smtClean="0"/>
              <a:t>C</a:t>
            </a:r>
            <a:r>
              <a:rPr lang="en-US" dirty="0" smtClean="0"/>
              <a:t>. </a:t>
            </a:r>
            <a:r>
              <a:rPr lang="en-US" u="sng" dirty="0" err="1" smtClean="0"/>
              <a:t>difficile</a:t>
            </a:r>
            <a:r>
              <a:rPr lang="en-US" dirty="0" smtClean="0"/>
              <a:t> infection.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Antimicrobial action and spectrum:</a:t>
            </a:r>
            <a:endParaRPr lang="ar-IQ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Antimicrobial agents bring about </a:t>
            </a:r>
            <a:r>
              <a:rPr lang="en-US" dirty="0" smtClean="0">
                <a:solidFill>
                  <a:srgbClr val="FF0000"/>
                </a:solidFill>
              </a:rPr>
              <a:t>killing by inhibiting</a:t>
            </a:r>
            <a:r>
              <a:rPr lang="en-US" dirty="0" smtClean="0"/>
              <a:t>, damaging or destroying a target that is a required component of the organism. </a:t>
            </a:r>
          </a:p>
          <a:p>
            <a:pPr algn="just" rtl="0"/>
            <a:r>
              <a:rPr lang="en-US" dirty="0" smtClean="0"/>
              <a:t>Every antimicrobial agent is able to kill a specific range of microorganisms, and this must be considered in selecting appropriate antimicrobial therapy.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/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Ketolides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  <a:endParaRPr lang="ar-IQ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</a:t>
            </a:r>
            <a:r>
              <a:rPr lang="en-US" dirty="0" err="1" smtClean="0"/>
              <a:t>ketolides</a:t>
            </a:r>
            <a:r>
              <a:rPr lang="en-US" dirty="0" smtClean="0"/>
              <a:t> were developed in response to the emergence of penicillin and </a:t>
            </a:r>
            <a:r>
              <a:rPr lang="en-US" dirty="0" err="1" smtClean="0"/>
              <a:t>macrolide</a:t>
            </a:r>
            <a:r>
              <a:rPr lang="en-US" dirty="0" smtClean="0"/>
              <a:t> resistance in respiratory pathogens. </a:t>
            </a:r>
          </a:p>
          <a:p>
            <a:pPr algn="just" rtl="0"/>
            <a:r>
              <a:rPr lang="en-US" dirty="0" smtClean="0"/>
              <a:t>Cross-resistance with </a:t>
            </a:r>
            <a:r>
              <a:rPr lang="en-US" dirty="0" err="1" smtClean="0"/>
              <a:t>macrolides</a:t>
            </a:r>
            <a:r>
              <a:rPr lang="en-US" dirty="0" smtClean="0"/>
              <a:t> is uncommon.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 </a:t>
            </a:r>
            <a:r>
              <a:rPr lang="en-US" dirty="0" err="1" smtClean="0"/>
              <a:t>Telithromycin</a:t>
            </a:r>
            <a:r>
              <a:rPr lang="en-US" dirty="0" smtClean="0"/>
              <a:t> is administered orally and has useful activity against common bacterial causes of respiratory infection, as well as </a:t>
            </a:r>
            <a:r>
              <a:rPr lang="en-US" u="sng" dirty="0" err="1" smtClean="0"/>
              <a:t>Mycoplasma</a:t>
            </a:r>
            <a:r>
              <a:rPr lang="en-US" dirty="0" smtClean="0"/>
              <a:t>, </a:t>
            </a:r>
            <a:r>
              <a:rPr lang="en-US" u="sng" dirty="0" smtClean="0"/>
              <a:t>Chlamydia</a:t>
            </a:r>
            <a:r>
              <a:rPr lang="en-US" dirty="0" smtClean="0"/>
              <a:t> and </a:t>
            </a:r>
            <a:r>
              <a:rPr lang="en-US" u="sng" dirty="0" err="1" smtClean="0"/>
              <a:t>Legionella</a:t>
            </a:r>
            <a:r>
              <a:rPr lang="en-US" dirty="0" smtClean="0"/>
              <a:t> spp.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 rtl="0"/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Aminoglycosides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  <a:endParaRPr lang="ar-IQ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err="1" smtClean="0"/>
              <a:t>Aminoglycosides</a:t>
            </a:r>
            <a:r>
              <a:rPr lang="en-US" dirty="0" smtClean="0"/>
              <a:t> are very effective anti-Gram-negative antibiotics, e.g. in intra-abdominal and urinary tract sepsis. </a:t>
            </a:r>
          </a:p>
          <a:p>
            <a:pPr algn="just" rtl="0"/>
            <a:r>
              <a:rPr lang="en-US" dirty="0" smtClean="0"/>
              <a:t>They act synergistically with </a:t>
            </a:r>
            <a:r>
              <a:rPr lang="el-GR" dirty="0" smtClean="0"/>
              <a:t>β-</a:t>
            </a:r>
            <a:r>
              <a:rPr lang="en-US" dirty="0" err="1" smtClean="0"/>
              <a:t>lactam</a:t>
            </a:r>
            <a:r>
              <a:rPr lang="en-US" dirty="0" smtClean="0"/>
              <a:t> antibiotics and are particularly useful where </a:t>
            </a:r>
            <a:r>
              <a:rPr lang="el-GR" dirty="0" smtClean="0"/>
              <a:t>β-</a:t>
            </a:r>
            <a:r>
              <a:rPr lang="en-US" dirty="0" err="1" smtClean="0"/>
              <a:t>lactam</a:t>
            </a:r>
            <a:r>
              <a:rPr lang="en-US" dirty="0" smtClean="0"/>
              <a:t> or </a:t>
            </a:r>
            <a:r>
              <a:rPr lang="en-US" dirty="0" err="1" smtClean="0"/>
              <a:t>quinolone</a:t>
            </a:r>
            <a:r>
              <a:rPr lang="en-US" dirty="0" smtClean="0"/>
              <a:t> resistance occurs in health care-acquired infections.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6280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They cause very little local irritation at injection sites and negligible allergic responses. </a:t>
            </a:r>
          </a:p>
          <a:p>
            <a:pPr algn="just" rtl="0"/>
            <a:r>
              <a:rPr lang="en-US" dirty="0" err="1" smtClean="0"/>
              <a:t>Oto</a:t>
            </a:r>
            <a:r>
              <a:rPr lang="en-US" dirty="0" smtClean="0"/>
              <a:t>- and </a:t>
            </a:r>
            <a:r>
              <a:rPr lang="en-US" dirty="0" err="1" smtClean="0"/>
              <a:t>nephrotoxicity</a:t>
            </a:r>
            <a:r>
              <a:rPr lang="en-US" dirty="0" smtClean="0"/>
              <a:t> must be avoided by monitoring of renal function and drug levels and use of short treatment regimens. </a:t>
            </a:r>
          </a:p>
          <a:p>
            <a:pPr algn="just" rtl="0"/>
            <a:r>
              <a:rPr lang="en-US" dirty="0" err="1" smtClean="0"/>
              <a:t>Aminoglycosides</a:t>
            </a:r>
            <a:r>
              <a:rPr lang="en-US" dirty="0" smtClean="0"/>
              <a:t> are not subject to an </a:t>
            </a:r>
            <a:r>
              <a:rPr lang="en-US" dirty="0" err="1" smtClean="0"/>
              <a:t>inoculum</a:t>
            </a:r>
            <a:r>
              <a:rPr lang="en-US" dirty="0" smtClean="0"/>
              <a:t> effect and they all exhibit a post-antibiotic effect.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Pharmacokinetics: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•Negligible oral absorption, </a:t>
            </a:r>
            <a:r>
              <a:rPr lang="en-US" dirty="0" err="1" smtClean="0"/>
              <a:t>i.v</a:t>
            </a:r>
            <a:r>
              <a:rPr lang="en-US" dirty="0" smtClean="0"/>
              <a:t>. administration.</a:t>
            </a:r>
          </a:p>
          <a:p>
            <a:pPr algn="just" rtl="0">
              <a:buNone/>
            </a:pPr>
            <a:r>
              <a:rPr lang="en-US" dirty="0" smtClean="0"/>
              <a:t>•Hydrophilic, so excellent penetration to extracellular fluid in body cavities and </a:t>
            </a:r>
            <a:r>
              <a:rPr lang="en-US" dirty="0" err="1" smtClean="0"/>
              <a:t>serosal</a:t>
            </a:r>
            <a:r>
              <a:rPr lang="en-US" dirty="0" smtClean="0"/>
              <a:t> fluids.</a:t>
            </a:r>
          </a:p>
          <a:p>
            <a:pPr algn="just" rtl="0">
              <a:buNone/>
            </a:pPr>
            <a:r>
              <a:rPr lang="en-US" dirty="0" smtClean="0"/>
              <a:t>•Very poor intracellular penetration (except hair cells in cochlea and renal cortical cells).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•Negligible CSF and corneal penetration.</a:t>
            </a:r>
          </a:p>
          <a:p>
            <a:pPr algn="just" rtl="0">
              <a:buNone/>
            </a:pPr>
            <a:r>
              <a:rPr lang="en-US" dirty="0" smtClean="0"/>
              <a:t>•Peak plasma levels 30 minutes after infusion.</a:t>
            </a:r>
          </a:p>
          <a:p>
            <a:pPr algn="just" rtl="0">
              <a:buNone/>
            </a:pPr>
            <a:r>
              <a:rPr lang="en-US" dirty="0" smtClean="0"/>
              <a:t>•Once-daily administration possible in many infections.</a:t>
            </a:r>
          </a:p>
          <a:p>
            <a:pPr algn="just" rtl="0">
              <a:buNone/>
            </a:pPr>
            <a:r>
              <a:rPr lang="en-US" dirty="0" smtClean="0"/>
              <a:t>•Monitoring of therapeutic levels required.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Gentamicin dosing: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•Except in </a:t>
            </a:r>
            <a:r>
              <a:rPr lang="en-US" dirty="0" err="1" smtClean="0"/>
              <a:t>endocarditis</a:t>
            </a:r>
            <a:r>
              <a:rPr lang="en-US" dirty="0" smtClean="0"/>
              <a:t>, pregnancy, severe burns, end-stage renal disease and </a:t>
            </a:r>
            <a:r>
              <a:rPr lang="en-US" dirty="0" err="1" smtClean="0"/>
              <a:t>paediatric</a:t>
            </a:r>
            <a:r>
              <a:rPr lang="en-US" dirty="0" smtClean="0"/>
              <a:t> patients, </a:t>
            </a:r>
            <a:r>
              <a:rPr lang="en-US" dirty="0" err="1" smtClean="0"/>
              <a:t>gentamicin</a:t>
            </a:r>
            <a:r>
              <a:rPr lang="en-US" dirty="0" smtClean="0"/>
              <a:t> may be administered at 7mg/kg body weight. The appropriate dose interval depends on drug clearance, and is determined by reference to the Hartford </a:t>
            </a:r>
            <a:r>
              <a:rPr lang="en-US" dirty="0" err="1" smtClean="0"/>
              <a:t>nomogram</a:t>
            </a:r>
            <a:r>
              <a:rPr lang="en-US" dirty="0" smtClean="0"/>
              <a:t>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•In streptococcal and </a:t>
            </a:r>
            <a:r>
              <a:rPr lang="en-US" dirty="0" err="1" smtClean="0"/>
              <a:t>enterococcal</a:t>
            </a:r>
            <a:r>
              <a:rPr lang="en-US" dirty="0" smtClean="0"/>
              <a:t> </a:t>
            </a:r>
            <a:r>
              <a:rPr lang="en-US" dirty="0" err="1" smtClean="0"/>
              <a:t>endocarditis</a:t>
            </a:r>
            <a:r>
              <a:rPr lang="en-US" dirty="0" smtClean="0"/>
              <a:t>, </a:t>
            </a:r>
            <a:r>
              <a:rPr lang="en-US" dirty="0" err="1" smtClean="0"/>
              <a:t>gentamicin</a:t>
            </a:r>
            <a:r>
              <a:rPr lang="en-US" dirty="0" smtClean="0"/>
              <a:t> is used with a cell wall active agent (usually a β-</a:t>
            </a:r>
            <a:r>
              <a:rPr lang="en-US" dirty="0" err="1" smtClean="0"/>
              <a:t>lactam</a:t>
            </a:r>
            <a:r>
              <a:rPr lang="en-US" dirty="0" smtClean="0"/>
              <a:t>), to provide synergy. The usual dose is 1 mg/kg/day every 8 or 12 hours. Target pre- and post-dose levels are &lt; 1 mg/L and 3–5 mg/L respectively.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•For other indications, </a:t>
            </a:r>
            <a:r>
              <a:rPr lang="en-US" dirty="0" err="1" smtClean="0"/>
              <a:t>gentamicin</a:t>
            </a:r>
            <a:r>
              <a:rPr lang="en-US" dirty="0" smtClean="0"/>
              <a:t> is administered 8- or 12-hourly at 3–5 mg/kg/day. Target pre- and post-dose levels are &lt; 2mg/L and 5–10 mg/L (7–10 mg/L with less sensitive organisms, e.g. </a:t>
            </a:r>
            <a:r>
              <a:rPr lang="en-US" u="sng" dirty="0" smtClean="0"/>
              <a:t>Pseudomonas</a:t>
            </a:r>
            <a:r>
              <a:rPr lang="en-US" dirty="0" smtClean="0"/>
              <a:t> spp.) respectively.</a:t>
            </a:r>
          </a:p>
          <a:p>
            <a:pPr algn="just" rtl="0">
              <a:buNone/>
            </a:pPr>
            <a:r>
              <a:rPr lang="en-US" dirty="0" smtClean="0"/>
              <a:t>• For dosing of other </a:t>
            </a:r>
            <a:r>
              <a:rPr lang="en-US" dirty="0" err="1" smtClean="0"/>
              <a:t>aminoglycosides</a:t>
            </a:r>
            <a:r>
              <a:rPr lang="en-US" dirty="0" smtClean="0"/>
              <a:t>, consult local guidance.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mechanisms of action of the major classes of antibacterial agent :</a:t>
            </a:r>
          </a:p>
          <a:p>
            <a:pPr algn="just" rtl="0"/>
            <a:endParaRPr lang="ar-IQ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14422"/>
            <a:ext cx="41434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Adverse reactions: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dirty="0" smtClean="0"/>
              <a:t>•Renal toxicity (usually reversible) accentuated by other </a:t>
            </a:r>
            <a:r>
              <a:rPr lang="en-US" dirty="0" err="1" smtClean="0"/>
              <a:t>nephrotoxic</a:t>
            </a:r>
            <a:r>
              <a:rPr lang="en-US" dirty="0" smtClean="0"/>
              <a:t> agents.</a:t>
            </a:r>
          </a:p>
          <a:p>
            <a:pPr algn="just" rtl="0">
              <a:buNone/>
            </a:pPr>
            <a:r>
              <a:rPr lang="en-US" dirty="0" smtClean="0"/>
              <a:t>•Cochlear toxicity (permanent) more likely in older people and those with a predisposing mitochondrial gene mutation.</a:t>
            </a:r>
          </a:p>
          <a:p>
            <a:pPr algn="just" rtl="0">
              <a:buNone/>
            </a:pPr>
            <a:r>
              <a:rPr lang="en-US" dirty="0" smtClean="0"/>
              <a:t>•Neuromuscular blockade after rapid </a:t>
            </a:r>
            <a:r>
              <a:rPr lang="en-US" dirty="0" err="1" smtClean="0"/>
              <a:t>i.v</a:t>
            </a:r>
            <a:r>
              <a:rPr lang="en-US" dirty="0" smtClean="0"/>
              <a:t>. infusion (potentiated by calcium channel blockers, myasthenia gravis and hypomagnesaemia).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/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Quinolones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and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fluoroquinolones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  <a:endParaRPr lang="ar-IQ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These are bactericidal agents that are usually well tolerated and effective. </a:t>
            </a:r>
          </a:p>
          <a:p>
            <a:pPr algn="just" rtl="0"/>
            <a:r>
              <a:rPr lang="en-US" dirty="0" smtClean="0"/>
              <a:t>The </a:t>
            </a:r>
            <a:r>
              <a:rPr lang="en-US" dirty="0" err="1" smtClean="0"/>
              <a:t>quinolones</a:t>
            </a:r>
            <a:r>
              <a:rPr lang="en-US" dirty="0" smtClean="0"/>
              <a:t> have purely anti-Gram-negative activity, whereas the </a:t>
            </a:r>
            <a:r>
              <a:rPr lang="en-US" dirty="0" err="1" smtClean="0"/>
              <a:t>fluoroquinolones</a:t>
            </a:r>
            <a:r>
              <a:rPr lang="en-US" dirty="0" smtClean="0"/>
              <a:t> are broad-spectrum agents. 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Ciprofloxacin has anti-</a:t>
            </a:r>
            <a:r>
              <a:rPr lang="en-US" dirty="0" err="1" smtClean="0"/>
              <a:t>pseudomonal</a:t>
            </a:r>
            <a:r>
              <a:rPr lang="en-US" dirty="0" smtClean="0"/>
              <a:t> activity but resistance emerges rapidly. </a:t>
            </a:r>
          </a:p>
          <a:p>
            <a:pPr algn="just" rtl="0"/>
            <a:r>
              <a:rPr lang="en-US" dirty="0" smtClean="0"/>
              <a:t>In Europe in 2006 between 5 and 48% of invasive </a:t>
            </a:r>
            <a:r>
              <a:rPr lang="en-US" u="sng" dirty="0" smtClean="0"/>
              <a:t>E</a:t>
            </a:r>
            <a:r>
              <a:rPr lang="en-US" dirty="0" smtClean="0"/>
              <a:t>. </a:t>
            </a:r>
            <a:r>
              <a:rPr lang="en-US" u="sng" dirty="0" smtClean="0"/>
              <a:t>coli</a:t>
            </a:r>
            <a:r>
              <a:rPr lang="en-US" dirty="0" smtClean="0"/>
              <a:t> isolates were resistant to ciprofloxacin.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Pharmacokinetics: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•Well absorbed after oral administration but delayed by food, antacids, ferrous </a:t>
            </a:r>
            <a:r>
              <a:rPr lang="en-US" dirty="0" err="1" smtClean="0"/>
              <a:t>sulphate</a:t>
            </a:r>
            <a:r>
              <a:rPr lang="en-US" dirty="0" smtClean="0"/>
              <a:t> and multivitamins. Excellent anti-Gram-negative activity.</a:t>
            </a:r>
          </a:p>
          <a:p>
            <a:pPr algn="just" rtl="0">
              <a:buNone/>
            </a:pPr>
            <a:r>
              <a:rPr lang="en-US" dirty="0" smtClean="0"/>
              <a:t>•Wide volume of distribution; tissue concentrations twice those in serum.</a:t>
            </a:r>
          </a:p>
          <a:p>
            <a:pPr algn="just" rtl="0">
              <a:buNone/>
            </a:pPr>
            <a:r>
              <a:rPr lang="en-US" dirty="0" smtClean="0"/>
              <a:t>•Good intracellular penetration, concentrating in phagocytes.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Adverse reactions: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•Gastrointestinal side-effects in 1–5%.</a:t>
            </a:r>
          </a:p>
          <a:p>
            <a:pPr algn="just" rtl="0">
              <a:buNone/>
            </a:pPr>
            <a:r>
              <a:rPr lang="en-US" dirty="0" smtClean="0"/>
              <a:t>•Rare skin reactions (</a:t>
            </a:r>
            <a:r>
              <a:rPr lang="en-US" dirty="0" err="1" smtClean="0"/>
              <a:t>phototoxicity</a:t>
            </a:r>
            <a:r>
              <a:rPr lang="en-US" dirty="0" smtClean="0"/>
              <a:t>).</a:t>
            </a:r>
          </a:p>
          <a:p>
            <a:pPr algn="just" rtl="0">
              <a:buNone/>
            </a:pPr>
            <a:r>
              <a:rPr lang="en-US" dirty="0" smtClean="0"/>
              <a:t>•Achilles tendon rupture is reported, especially in older people.</a:t>
            </a:r>
          </a:p>
          <a:p>
            <a:pPr algn="just" rtl="0">
              <a:buNone/>
            </a:pPr>
            <a:r>
              <a:rPr lang="en-US" dirty="0" smtClean="0"/>
              <a:t>•CNS effects (confusion, tremor, dizziness and occasional seizures in 5–12%), especially in older people.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•Reduces clearance of </a:t>
            </a:r>
            <a:r>
              <a:rPr lang="en-US" dirty="0" err="1" smtClean="0"/>
              <a:t>xanthines</a:t>
            </a:r>
            <a:r>
              <a:rPr lang="en-US" dirty="0" smtClean="0"/>
              <a:t> and </a:t>
            </a:r>
            <a:r>
              <a:rPr lang="en-US" dirty="0" err="1" smtClean="0"/>
              <a:t>theophyllines</a:t>
            </a:r>
            <a:r>
              <a:rPr lang="en-US" dirty="0" smtClean="0"/>
              <a:t>, potentially inducing insomnia and increased seizure potential.</a:t>
            </a:r>
          </a:p>
          <a:p>
            <a:pPr algn="just" rtl="0">
              <a:buNone/>
            </a:pPr>
            <a:r>
              <a:rPr lang="en-US" dirty="0" smtClean="0"/>
              <a:t>•Reports of prolongation of QT interval on ECG with newer </a:t>
            </a:r>
            <a:r>
              <a:rPr lang="en-US" dirty="0" err="1" smtClean="0"/>
              <a:t>fluoroquinolones</a:t>
            </a:r>
            <a:r>
              <a:rPr lang="en-US" dirty="0" smtClean="0"/>
              <a:t>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dirty="0" smtClean="0"/>
              <a:t>•Cases of hypo- or </a:t>
            </a:r>
            <a:r>
              <a:rPr lang="en-US" dirty="0" err="1" smtClean="0"/>
              <a:t>hyperglycaemia</a:t>
            </a:r>
            <a:r>
              <a:rPr lang="en-US" dirty="0" smtClean="0"/>
              <a:t> in association with </a:t>
            </a:r>
            <a:r>
              <a:rPr lang="en-US" dirty="0" err="1" smtClean="0"/>
              <a:t>gatifloxacin</a:t>
            </a:r>
            <a:r>
              <a:rPr lang="en-US" dirty="0" smtClean="0"/>
              <a:t>, so glucose monitoring is needed in patients with diabetes or those with severe hepatic dysfunction.</a:t>
            </a:r>
          </a:p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err="1" smtClean="0"/>
              <a:t>Quinolone</a:t>
            </a:r>
            <a:r>
              <a:rPr lang="en-US" dirty="0" smtClean="0"/>
              <a:t> use is associated with the acquisition of MRSA and emergence of a highly virulent strain of </a:t>
            </a:r>
            <a:r>
              <a:rPr lang="en-US" u="sng" dirty="0" smtClean="0"/>
              <a:t>C</a:t>
            </a:r>
            <a:r>
              <a:rPr lang="en-US" dirty="0" smtClean="0"/>
              <a:t>. </a:t>
            </a:r>
            <a:r>
              <a:rPr lang="en-US" u="sng" dirty="0" err="1" smtClean="0"/>
              <a:t>difficile</a:t>
            </a:r>
            <a:r>
              <a:rPr lang="en-US" dirty="0" smtClean="0"/>
              <a:t> (</a:t>
            </a:r>
            <a:r>
              <a:rPr lang="en-US" dirty="0" err="1" smtClean="0"/>
              <a:t>ribotype</a:t>
            </a:r>
            <a:r>
              <a:rPr lang="en-US" dirty="0" smtClean="0"/>
              <a:t> 027).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 rtl="0"/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Glycopeptides:</a:t>
            </a:r>
            <a:endParaRPr lang="ar-IQ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Glycopeptides (</a:t>
            </a:r>
            <a:r>
              <a:rPr lang="en-US" dirty="0" err="1" smtClean="0"/>
              <a:t>vancomycin</a:t>
            </a:r>
            <a:r>
              <a:rPr lang="en-US" dirty="0" smtClean="0"/>
              <a:t> and </a:t>
            </a:r>
            <a:r>
              <a:rPr lang="en-US" dirty="0" err="1" smtClean="0"/>
              <a:t>teicoplanin</a:t>
            </a:r>
            <a:r>
              <a:rPr lang="en-US" dirty="0" smtClean="0"/>
              <a:t>) are only effective against Gram-positive organisms, and are used against MRSA and </a:t>
            </a:r>
            <a:r>
              <a:rPr lang="en-US" dirty="0" err="1" smtClean="0"/>
              <a:t>ampicillin</a:t>
            </a:r>
            <a:r>
              <a:rPr lang="en-US" dirty="0" smtClean="0"/>
              <a:t>-resistant </a:t>
            </a:r>
            <a:r>
              <a:rPr lang="en-US" dirty="0" err="1" smtClean="0"/>
              <a:t>enterococci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Some staphylococci and </a:t>
            </a:r>
            <a:r>
              <a:rPr lang="en-US" dirty="0" err="1" smtClean="0"/>
              <a:t>enterococci</a:t>
            </a:r>
            <a:r>
              <a:rPr lang="en-US" dirty="0" smtClean="0"/>
              <a:t> demonstrate intermediate sensitivity or resistance.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err="1" smtClean="0"/>
              <a:t>Vancomycin</a:t>
            </a:r>
            <a:r>
              <a:rPr lang="en-US" dirty="0" smtClean="0"/>
              <a:t> use should be restricted, particularly in the management of </a:t>
            </a:r>
            <a:r>
              <a:rPr lang="en-US" u="sng" dirty="0" smtClean="0"/>
              <a:t>C</a:t>
            </a:r>
            <a:r>
              <a:rPr lang="en-US" dirty="0" smtClean="0"/>
              <a:t>. </a:t>
            </a:r>
            <a:r>
              <a:rPr lang="en-US" u="sng" dirty="0" err="1" smtClean="0"/>
              <a:t>difficile</a:t>
            </a:r>
            <a:r>
              <a:rPr lang="en-US" dirty="0" smtClean="0"/>
              <a:t> infections, to limit emergence of resistant strains. </a:t>
            </a:r>
          </a:p>
          <a:p>
            <a:pPr algn="just" rtl="0"/>
            <a:r>
              <a:rPr lang="en-US" dirty="0" err="1" smtClean="0"/>
              <a:t>Teicoplanin</a:t>
            </a:r>
            <a:r>
              <a:rPr lang="en-US" dirty="0" smtClean="0"/>
              <a:t> is not available in all countries. </a:t>
            </a:r>
          </a:p>
          <a:p>
            <a:pPr algn="just" rtl="0"/>
            <a:r>
              <a:rPr lang="en-US" dirty="0" smtClean="0"/>
              <a:t>Neither drug is absorbed after oral administration, but </a:t>
            </a:r>
            <a:r>
              <a:rPr lang="en-US" dirty="0" err="1" smtClean="0"/>
              <a:t>vancomycin</a:t>
            </a:r>
            <a:r>
              <a:rPr lang="en-US" dirty="0" smtClean="0"/>
              <a:t> is used orally in the treatment of </a:t>
            </a:r>
            <a:r>
              <a:rPr lang="en-US" u="sng" dirty="0" smtClean="0"/>
              <a:t>C</a:t>
            </a:r>
            <a:r>
              <a:rPr lang="en-US" dirty="0" smtClean="0"/>
              <a:t>. </a:t>
            </a:r>
            <a:r>
              <a:rPr lang="en-US" u="sng" dirty="0" err="1" smtClean="0"/>
              <a:t>difficile</a:t>
            </a:r>
            <a:r>
              <a:rPr lang="en-US" dirty="0" smtClean="0"/>
              <a:t> infection. 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757610" cy="4526280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Appropriate antibiotic choices for a range of common infecting organisms:</a:t>
            </a:r>
            <a:endParaRPr lang="ar-IQ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42918"/>
            <a:ext cx="42148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Pharmacokinetics: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00660"/>
          </a:xfrm>
        </p:spPr>
        <p:txBody>
          <a:bodyPr>
            <a:normAutofit lnSpcReduction="10000"/>
          </a:bodyPr>
          <a:lstStyle/>
          <a:p>
            <a:pPr algn="just" rtl="0">
              <a:buNone/>
            </a:pPr>
            <a:r>
              <a:rPr lang="en-US" dirty="0" err="1" smtClean="0"/>
              <a:t>Vancomycin</a:t>
            </a:r>
            <a:r>
              <a:rPr lang="en-US" dirty="0" smtClean="0"/>
              <a:t>:</a:t>
            </a:r>
          </a:p>
          <a:p>
            <a:pPr algn="just" rtl="0">
              <a:buNone/>
            </a:pPr>
            <a:r>
              <a:rPr lang="en-US" dirty="0" smtClean="0"/>
              <a:t>•Administered by slow </a:t>
            </a:r>
            <a:r>
              <a:rPr lang="en-US" dirty="0" err="1" smtClean="0"/>
              <a:t>i.v</a:t>
            </a:r>
            <a:r>
              <a:rPr lang="en-US" dirty="0" smtClean="0"/>
              <a:t>. infusion, good tissue distribution and short half-life.</a:t>
            </a:r>
          </a:p>
          <a:p>
            <a:pPr algn="just" rtl="0">
              <a:buNone/>
            </a:pPr>
            <a:r>
              <a:rPr lang="en-US" dirty="0" smtClean="0"/>
              <a:t>•Enters CSF only in the presence of inflammation.</a:t>
            </a:r>
          </a:p>
          <a:p>
            <a:pPr algn="just" rtl="0">
              <a:buNone/>
            </a:pPr>
            <a:r>
              <a:rPr lang="en-US" dirty="0" smtClean="0"/>
              <a:t>•Therapeutic monitoring of </a:t>
            </a:r>
            <a:r>
              <a:rPr lang="en-US" dirty="0" err="1" smtClean="0"/>
              <a:t>i.v</a:t>
            </a:r>
            <a:r>
              <a:rPr lang="en-US" dirty="0" smtClean="0"/>
              <a:t>. </a:t>
            </a:r>
            <a:r>
              <a:rPr lang="en-US" dirty="0" err="1" smtClean="0"/>
              <a:t>vancomycin</a:t>
            </a:r>
            <a:r>
              <a:rPr lang="en-US" dirty="0" smtClean="0"/>
              <a:t> is recommended, to maintain pre-dose levels of &gt; 10mg/L (10–20mg/L in serious staphylococcal infections).</a:t>
            </a:r>
          </a:p>
          <a:p>
            <a:pPr algn="just" rtl="0">
              <a:buNone/>
            </a:pPr>
            <a:r>
              <a:rPr lang="en-US" dirty="0" err="1" smtClean="0"/>
              <a:t>Teicoplanin</a:t>
            </a:r>
            <a:r>
              <a:rPr lang="en-US" dirty="0" smtClean="0"/>
              <a:t>:</a:t>
            </a:r>
          </a:p>
          <a:p>
            <a:pPr algn="just" rtl="0">
              <a:buNone/>
            </a:pPr>
            <a:r>
              <a:rPr lang="en-US" dirty="0" smtClean="0"/>
              <a:t>• Long half-life allows once-daily dosing.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>
              <a:buNone/>
            </a:pPr>
            <a:endParaRPr lang="en-US" dirty="0" smtClean="0"/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Adverse effects: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•Histamine release due to rapid </a:t>
            </a:r>
            <a:r>
              <a:rPr lang="en-US" dirty="0" err="1" smtClean="0"/>
              <a:t>vancomycin</a:t>
            </a:r>
            <a:r>
              <a:rPr lang="en-US" dirty="0" smtClean="0"/>
              <a:t> infusion produces a ‘red man’ reaction (rare with modern preparations).</a:t>
            </a:r>
          </a:p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err="1" smtClean="0"/>
              <a:t>Nephrotoxicity</a:t>
            </a:r>
            <a:r>
              <a:rPr lang="en-US" dirty="0" smtClean="0"/>
              <a:t> is rare, but may occur with concomitant </a:t>
            </a:r>
            <a:r>
              <a:rPr lang="en-US" dirty="0" err="1" smtClean="0"/>
              <a:t>aminoglycoside</a:t>
            </a:r>
            <a:r>
              <a:rPr lang="en-US" dirty="0" smtClean="0"/>
              <a:t> use.</a:t>
            </a:r>
          </a:p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err="1" smtClean="0"/>
              <a:t>Teicoplanin</a:t>
            </a:r>
            <a:r>
              <a:rPr lang="en-US" dirty="0" smtClean="0"/>
              <a:t> can cause rash, </a:t>
            </a:r>
            <a:r>
              <a:rPr lang="en-US" dirty="0" err="1" smtClean="0"/>
              <a:t>bronchospasm</a:t>
            </a:r>
            <a:r>
              <a:rPr lang="en-US" dirty="0" smtClean="0"/>
              <a:t>, </a:t>
            </a:r>
            <a:r>
              <a:rPr lang="en-US" dirty="0" err="1" smtClean="0"/>
              <a:t>eosinophilia</a:t>
            </a:r>
            <a:r>
              <a:rPr lang="en-US" dirty="0" smtClean="0"/>
              <a:t> and anaphylaxis.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/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Folate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antagonists:</a:t>
            </a:r>
            <a:endParaRPr lang="ar-IQ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These </a:t>
            </a:r>
            <a:r>
              <a:rPr lang="en-US" dirty="0" err="1" smtClean="0"/>
              <a:t>bacteriostatic</a:t>
            </a:r>
            <a:r>
              <a:rPr lang="en-US" dirty="0" smtClean="0"/>
              <a:t> antibiotics interfere with the prokaryotic cell metabolism of </a:t>
            </a:r>
            <a:r>
              <a:rPr lang="en-US" dirty="0" err="1" smtClean="0"/>
              <a:t>para-aminobenzoic</a:t>
            </a:r>
            <a:r>
              <a:rPr lang="en-US" dirty="0" smtClean="0"/>
              <a:t> acid to folic acid. </a:t>
            </a:r>
          </a:p>
          <a:p>
            <a:pPr algn="just" rtl="0"/>
            <a:r>
              <a:rPr lang="en-US" dirty="0" smtClean="0"/>
              <a:t>A combination of a </a:t>
            </a:r>
            <a:r>
              <a:rPr lang="en-US" dirty="0" err="1" smtClean="0"/>
              <a:t>sulphonamide</a:t>
            </a:r>
            <a:r>
              <a:rPr lang="en-US" dirty="0" smtClean="0"/>
              <a:t> and either </a:t>
            </a:r>
            <a:r>
              <a:rPr lang="en-US" dirty="0" err="1" smtClean="0"/>
              <a:t>trimethoprim</a:t>
            </a:r>
            <a:r>
              <a:rPr lang="en-US" dirty="0" smtClean="0"/>
              <a:t> or </a:t>
            </a:r>
            <a:r>
              <a:rPr lang="en-US" dirty="0" err="1" smtClean="0"/>
              <a:t>pyrimethamine</a:t>
            </a:r>
            <a:r>
              <a:rPr lang="en-US" dirty="0" smtClean="0"/>
              <a:t> is most commonly used and interferes with two consecutive steps in the metabolic pathway. </a:t>
            </a:r>
            <a:endParaRPr lang="ar-IQ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Combinations in use include </a:t>
            </a:r>
            <a:r>
              <a:rPr lang="en-US" dirty="0" err="1" smtClean="0"/>
              <a:t>trimethoprim</a:t>
            </a:r>
            <a:r>
              <a:rPr lang="en-US" dirty="0" smtClean="0"/>
              <a:t>/</a:t>
            </a:r>
            <a:r>
              <a:rPr lang="en-US" dirty="0" err="1" smtClean="0"/>
              <a:t>sulfamethoxazole</a:t>
            </a:r>
            <a:r>
              <a:rPr lang="en-US" dirty="0" smtClean="0"/>
              <a:t> (co-</a:t>
            </a:r>
            <a:r>
              <a:rPr lang="en-US" dirty="0" err="1" smtClean="0"/>
              <a:t>trimoxazole</a:t>
            </a:r>
            <a:r>
              <a:rPr lang="en-US" dirty="0" smtClean="0"/>
              <a:t>) and </a:t>
            </a:r>
            <a:r>
              <a:rPr lang="en-US" dirty="0" err="1" smtClean="0"/>
              <a:t>pyrimethamine</a:t>
            </a:r>
            <a:r>
              <a:rPr lang="en-US" dirty="0" smtClean="0"/>
              <a:t> with either </a:t>
            </a:r>
            <a:r>
              <a:rPr lang="en-US" dirty="0" err="1" smtClean="0"/>
              <a:t>sulfadoxine</a:t>
            </a:r>
            <a:r>
              <a:rPr lang="en-US" dirty="0" smtClean="0"/>
              <a:t> (used to treat malaria) or sulfadiazine (used in toxoplasmosis). </a:t>
            </a:r>
          </a:p>
          <a:p>
            <a:pPr algn="just" rtl="0"/>
            <a:r>
              <a:rPr lang="en-US" dirty="0" smtClean="0"/>
              <a:t>Co-</a:t>
            </a:r>
            <a:r>
              <a:rPr lang="en-US" dirty="0" err="1" smtClean="0"/>
              <a:t>trimoxazole</a:t>
            </a:r>
            <a:r>
              <a:rPr lang="en-US" dirty="0" smtClean="0"/>
              <a:t> in high dosage (120mg/kg daily in 2–4 divided doses) is the first-line drug for </a:t>
            </a:r>
            <a:r>
              <a:rPr lang="en-US" dirty="0" err="1" smtClean="0"/>
              <a:t>Pneumocystis</a:t>
            </a:r>
            <a:r>
              <a:rPr lang="en-US" dirty="0" smtClean="0"/>
              <a:t> </a:t>
            </a:r>
            <a:r>
              <a:rPr lang="en-US" dirty="0" err="1" smtClean="0"/>
              <a:t>jirovecii</a:t>
            </a:r>
            <a:r>
              <a:rPr lang="en-US" dirty="0" smtClean="0"/>
              <a:t> (</a:t>
            </a:r>
            <a:r>
              <a:rPr lang="en-US" dirty="0" err="1" smtClean="0"/>
              <a:t>carinii</a:t>
            </a:r>
            <a:r>
              <a:rPr lang="en-US" dirty="0" smtClean="0"/>
              <a:t>) infection in HIV disease.</a:t>
            </a:r>
            <a:endParaRPr lang="ar-IQ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The clinical use of these agents is limited by adverse effects. </a:t>
            </a:r>
          </a:p>
          <a:p>
            <a:pPr algn="just" rtl="0"/>
            <a:r>
              <a:rPr lang="en-US" dirty="0" err="1" smtClean="0"/>
              <a:t>Folate</a:t>
            </a:r>
            <a:r>
              <a:rPr lang="en-US" dirty="0" smtClean="0"/>
              <a:t> supplements should be given if these agents are used in pregnancy.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Pharmacokinetics: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•Well absorbed orally.</a:t>
            </a:r>
          </a:p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err="1" smtClean="0"/>
              <a:t>Sulphonamides</a:t>
            </a:r>
            <a:r>
              <a:rPr lang="en-US" dirty="0" smtClean="0"/>
              <a:t> are hydrophilic, distributing well to the extracellular fluid.</a:t>
            </a:r>
          </a:p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err="1" smtClean="0"/>
              <a:t>Trimethoprim</a:t>
            </a:r>
            <a:r>
              <a:rPr lang="en-US" dirty="0" smtClean="0"/>
              <a:t> is </a:t>
            </a:r>
            <a:r>
              <a:rPr lang="en-US" dirty="0" err="1" smtClean="0"/>
              <a:t>lipophilic</a:t>
            </a:r>
            <a:r>
              <a:rPr lang="en-US" dirty="0" smtClean="0"/>
              <a:t> with high tissue concentrations.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Adverse reactions: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err="1" smtClean="0"/>
              <a:t>Trimethoprim</a:t>
            </a:r>
            <a:r>
              <a:rPr lang="en-US" dirty="0" smtClean="0"/>
              <a:t> is generally well tolerated with few adverse effects.</a:t>
            </a:r>
          </a:p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err="1" smtClean="0"/>
              <a:t>Sulphonamides</a:t>
            </a:r>
            <a:r>
              <a:rPr lang="en-US" dirty="0" smtClean="0"/>
              <a:t> and </a:t>
            </a:r>
            <a:r>
              <a:rPr lang="en-US" dirty="0" err="1" smtClean="0"/>
              <a:t>dapsone</a:t>
            </a:r>
            <a:r>
              <a:rPr lang="en-US" dirty="0" smtClean="0"/>
              <a:t> may cause </a:t>
            </a:r>
            <a:r>
              <a:rPr lang="en-US" dirty="0" err="1" smtClean="0"/>
              <a:t>haemolysis</a:t>
            </a:r>
            <a:r>
              <a:rPr lang="en-US" dirty="0" smtClean="0"/>
              <a:t> in glucose-6-phosphate </a:t>
            </a:r>
            <a:r>
              <a:rPr lang="en-US" dirty="0" err="1" smtClean="0"/>
              <a:t>dehydrogenase</a:t>
            </a:r>
            <a:r>
              <a:rPr lang="en-US" dirty="0" smtClean="0"/>
              <a:t> deficiency.</a:t>
            </a:r>
          </a:p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err="1" smtClean="0"/>
              <a:t>Sulphonamides</a:t>
            </a:r>
            <a:r>
              <a:rPr lang="en-US" dirty="0" smtClean="0"/>
              <a:t> and </a:t>
            </a:r>
            <a:r>
              <a:rPr lang="en-US" dirty="0" err="1" smtClean="0"/>
              <a:t>dapsone</a:t>
            </a:r>
            <a:r>
              <a:rPr lang="en-US" dirty="0" smtClean="0"/>
              <a:t> cause skin and </a:t>
            </a:r>
            <a:r>
              <a:rPr lang="en-US" dirty="0" err="1" smtClean="0"/>
              <a:t>mucocutaneous</a:t>
            </a:r>
            <a:r>
              <a:rPr lang="en-US" dirty="0" smtClean="0"/>
              <a:t> reactions including Stevens-Johnson syndrome and ‘</a:t>
            </a:r>
            <a:r>
              <a:rPr lang="en-US" dirty="0" err="1" smtClean="0"/>
              <a:t>dapsone</a:t>
            </a:r>
            <a:r>
              <a:rPr lang="en-US" dirty="0" smtClean="0"/>
              <a:t> syndrome’ (rash, fever and </a:t>
            </a:r>
            <a:r>
              <a:rPr lang="en-US" dirty="0" err="1" smtClean="0"/>
              <a:t>lymphadenopathy</a:t>
            </a:r>
            <a:r>
              <a:rPr lang="en-US" dirty="0" smtClean="0"/>
              <a:t>).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</a:t>
            </a:r>
            <a:r>
              <a:rPr lang="en-US" dirty="0" err="1" smtClean="0"/>
              <a:t>Dapsone</a:t>
            </a:r>
            <a:r>
              <a:rPr lang="en-US" dirty="0" smtClean="0"/>
              <a:t> causes </a:t>
            </a:r>
            <a:r>
              <a:rPr lang="en-US" dirty="0" err="1" smtClean="0"/>
              <a:t>methaemoglobinaemia</a:t>
            </a:r>
            <a:r>
              <a:rPr lang="en-US" dirty="0" smtClean="0"/>
              <a:t> and peripheral neuropathy.</a:t>
            </a:r>
          </a:p>
          <a:p>
            <a:pPr algn="just" rtl="0">
              <a:buNone/>
            </a:pPr>
            <a:r>
              <a:rPr lang="en-US" dirty="0" smtClean="0"/>
              <a:t>•Adverse effects of co-</a:t>
            </a:r>
            <a:r>
              <a:rPr lang="en-US" dirty="0" err="1" smtClean="0"/>
              <a:t>trimoxazole</a:t>
            </a:r>
            <a:r>
              <a:rPr lang="en-US" dirty="0" smtClean="0"/>
              <a:t> relate mainly to the </a:t>
            </a:r>
            <a:r>
              <a:rPr lang="en-US" dirty="0" err="1" smtClean="0"/>
              <a:t>sulphonamide</a:t>
            </a:r>
            <a:r>
              <a:rPr lang="en-US" dirty="0" smtClean="0"/>
              <a:t> component, and increase with dose and duration.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/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Tetracyclines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and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glycylcyclines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</a:t>
            </a:r>
            <a:endParaRPr lang="ar-IQ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Tetracyclines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 rtl="0"/>
            <a:r>
              <a:rPr lang="en-US" dirty="0" smtClean="0"/>
              <a:t>Of this mainly </a:t>
            </a:r>
            <a:r>
              <a:rPr lang="en-US" dirty="0" err="1" smtClean="0"/>
              <a:t>bacteriostatic</a:t>
            </a:r>
            <a:r>
              <a:rPr lang="en-US" dirty="0" smtClean="0"/>
              <a:t> class, the newer drugs </a:t>
            </a:r>
            <a:r>
              <a:rPr lang="en-US" dirty="0" err="1" smtClean="0"/>
              <a:t>doxycycline</a:t>
            </a:r>
            <a:r>
              <a:rPr lang="en-US" dirty="0" smtClean="0"/>
              <a:t> and </a:t>
            </a:r>
            <a:r>
              <a:rPr lang="en-US" dirty="0" err="1" smtClean="0"/>
              <a:t>minocycline</a:t>
            </a:r>
            <a:r>
              <a:rPr lang="en-US" dirty="0" smtClean="0"/>
              <a:t> show better absorption and distribution than older ones. </a:t>
            </a:r>
          </a:p>
          <a:p>
            <a:pPr algn="just" rtl="0"/>
            <a:r>
              <a:rPr lang="en-US" dirty="0" smtClean="0"/>
              <a:t>Most streptococci and Gram-negative bacteria are now resistant, in part due to use in animals (which is banned in Europe).</a:t>
            </a:r>
            <a:endParaRPr lang="ar-IQ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err="1" smtClean="0"/>
              <a:t>Tetracyclines</a:t>
            </a:r>
            <a:r>
              <a:rPr lang="en-US" dirty="0" smtClean="0"/>
              <a:t> are indicated for </a:t>
            </a:r>
            <a:r>
              <a:rPr lang="en-US" u="sng" dirty="0" err="1" smtClean="0"/>
              <a:t>Mycoplasma</a:t>
            </a:r>
            <a:r>
              <a:rPr lang="en-US" dirty="0" smtClean="0"/>
              <a:t> spp., </a:t>
            </a:r>
            <a:r>
              <a:rPr lang="en-US" u="sng" dirty="0" smtClean="0"/>
              <a:t>Chlamydia</a:t>
            </a:r>
            <a:r>
              <a:rPr lang="en-US" dirty="0" smtClean="0"/>
              <a:t> spp., </a:t>
            </a:r>
            <a:r>
              <a:rPr lang="en-US" u="sng" dirty="0" err="1" smtClean="0"/>
              <a:t>Rickettsia</a:t>
            </a:r>
            <a:r>
              <a:rPr lang="en-US" dirty="0" smtClean="0"/>
              <a:t> spp., </a:t>
            </a:r>
            <a:r>
              <a:rPr lang="en-US" u="sng" dirty="0" err="1" smtClean="0"/>
              <a:t>Coxiella</a:t>
            </a:r>
            <a:r>
              <a:rPr lang="en-US" dirty="0" smtClean="0"/>
              <a:t> spp., </a:t>
            </a:r>
            <a:r>
              <a:rPr lang="en-US" u="sng" dirty="0" err="1" smtClean="0"/>
              <a:t>Bartonella</a:t>
            </a:r>
            <a:r>
              <a:rPr lang="en-US" dirty="0" smtClean="0"/>
              <a:t> spp., </a:t>
            </a:r>
            <a:r>
              <a:rPr lang="en-US" u="sng" dirty="0" err="1" smtClean="0"/>
              <a:t>Borrelia</a:t>
            </a:r>
            <a:r>
              <a:rPr lang="en-US" dirty="0" err="1" smtClean="0"/>
              <a:t>spp</a:t>
            </a:r>
            <a:r>
              <a:rPr lang="en-US" dirty="0" smtClean="0"/>
              <a:t>., </a:t>
            </a:r>
            <a:r>
              <a:rPr lang="en-US" u="sng" dirty="0" smtClean="0"/>
              <a:t>Helicobacter</a:t>
            </a:r>
            <a:r>
              <a:rPr lang="en-US" dirty="0" smtClean="0"/>
              <a:t> </a:t>
            </a:r>
            <a:r>
              <a:rPr lang="en-US" u="sng" dirty="0" smtClean="0"/>
              <a:t>pylori</a:t>
            </a:r>
            <a:r>
              <a:rPr lang="en-US" dirty="0" smtClean="0"/>
              <a:t>, </a:t>
            </a:r>
            <a:r>
              <a:rPr lang="en-US" u="sng" dirty="0" err="1" smtClean="0"/>
              <a:t>Treponema</a:t>
            </a:r>
            <a:r>
              <a:rPr lang="en-US" dirty="0" smtClean="0"/>
              <a:t> </a:t>
            </a:r>
            <a:r>
              <a:rPr lang="en-US" u="sng" dirty="0" err="1" smtClean="0"/>
              <a:t>pallidum</a:t>
            </a:r>
            <a:r>
              <a:rPr lang="en-US" dirty="0" smtClean="0"/>
              <a:t> and atypical </a:t>
            </a:r>
            <a:r>
              <a:rPr lang="en-US" dirty="0" err="1" smtClean="0"/>
              <a:t>mycobacterial</a:t>
            </a:r>
            <a:r>
              <a:rPr lang="en-US" dirty="0" smtClean="0"/>
              <a:t> infections. </a:t>
            </a:r>
          </a:p>
          <a:p>
            <a:pPr algn="just" rtl="0"/>
            <a:r>
              <a:rPr lang="en-US" dirty="0" err="1" smtClean="0"/>
              <a:t>Minocycline</a:t>
            </a:r>
            <a:r>
              <a:rPr lang="en-US" dirty="0" smtClean="0"/>
              <a:t> is occasionally used in chronic staphylococcal infections.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In </a:t>
            </a:r>
            <a:r>
              <a:rPr lang="en-US" dirty="0" smtClean="0">
                <a:solidFill>
                  <a:schemeClr val="accent3"/>
                </a:solidFill>
              </a:rPr>
              <a:t>severe infections and/or </a:t>
            </a:r>
            <a:r>
              <a:rPr lang="en-US" dirty="0" err="1" smtClean="0">
                <a:solidFill>
                  <a:schemeClr val="accent3"/>
                </a:solidFill>
              </a:rPr>
              <a:t>immunocompromised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patients, it is customary to use bactericidal agents in preference to </a:t>
            </a:r>
            <a:r>
              <a:rPr lang="en-US" dirty="0" err="1" smtClean="0"/>
              <a:t>bacteriostatic</a:t>
            </a:r>
            <a:r>
              <a:rPr lang="en-US" dirty="0" smtClean="0"/>
              <a:t> agents.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Pharmacokineticsis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Best oral absorption is in the fasting state (</a:t>
            </a:r>
            <a:r>
              <a:rPr lang="en-US" dirty="0" err="1" smtClean="0"/>
              <a:t>doxycycline</a:t>
            </a:r>
            <a:r>
              <a:rPr lang="en-US" dirty="0" smtClean="0"/>
              <a:t> is 100% absorbed unless gastric pH rises).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Adverse reactions: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•All </a:t>
            </a:r>
            <a:r>
              <a:rPr lang="en-US" dirty="0" err="1" smtClean="0"/>
              <a:t>tetracyclines</a:t>
            </a:r>
            <a:r>
              <a:rPr lang="en-US" dirty="0" smtClean="0"/>
              <a:t> except </a:t>
            </a:r>
            <a:r>
              <a:rPr lang="en-US" dirty="0" err="1" smtClean="0"/>
              <a:t>doxycycline</a:t>
            </a:r>
            <a:r>
              <a:rPr lang="en-US" dirty="0" smtClean="0"/>
              <a:t> are contraindicated in renal failure.</a:t>
            </a:r>
          </a:p>
          <a:p>
            <a:pPr algn="just" rtl="0">
              <a:buNone/>
            </a:pPr>
            <a:r>
              <a:rPr lang="en-US" dirty="0" smtClean="0"/>
              <a:t>•Dizziness with </a:t>
            </a:r>
            <a:r>
              <a:rPr lang="en-US" dirty="0" err="1" smtClean="0"/>
              <a:t>minocycline</a:t>
            </a:r>
            <a:r>
              <a:rPr lang="en-US" dirty="0" smtClean="0"/>
              <a:t>.</a:t>
            </a:r>
          </a:p>
          <a:p>
            <a:pPr algn="just" rtl="0">
              <a:buNone/>
            </a:pPr>
            <a:r>
              <a:rPr lang="en-US" dirty="0" smtClean="0"/>
              <a:t>•Binding to metallic ions in bones and teeth causes discoloration (avoid in children and pregnancy) and enamel </a:t>
            </a:r>
            <a:r>
              <a:rPr lang="en-US" dirty="0" err="1" smtClean="0"/>
              <a:t>hypoplasia</a:t>
            </a:r>
            <a:r>
              <a:rPr lang="en-US" dirty="0" smtClean="0"/>
              <a:t>.</a:t>
            </a:r>
          </a:p>
          <a:p>
            <a:pPr algn="just" rtl="0">
              <a:buNone/>
            </a:pPr>
            <a:r>
              <a:rPr lang="en-US" dirty="0" smtClean="0"/>
              <a:t>•Phototoxic skin reactions.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Glycylcyclines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tigecycline</a:t>
            </a:r>
            <a:r>
              <a:rPr lang="en-US" b="1" dirty="0" smtClean="0">
                <a:solidFill>
                  <a:srgbClr val="FF0000"/>
                </a:solidFill>
              </a:rPr>
              <a:t>):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Chemical modification of tetracycline has produced </a:t>
            </a:r>
            <a:r>
              <a:rPr lang="en-US" dirty="0" err="1" smtClean="0"/>
              <a:t>tigecycline</a:t>
            </a:r>
            <a:r>
              <a:rPr lang="en-US" dirty="0" smtClean="0"/>
              <a:t>, a broad-spectrum </a:t>
            </a:r>
            <a:r>
              <a:rPr lang="en-US" dirty="0" err="1" smtClean="0"/>
              <a:t>parenteral</a:t>
            </a:r>
            <a:r>
              <a:rPr lang="en-US" dirty="0" smtClean="0"/>
              <a:t>-only antibiotic with activity against resistant Gram-positive and Gram-negative pathogens such as MRSA and ESBL (but excluding </a:t>
            </a:r>
            <a:r>
              <a:rPr lang="en-US" u="sng" dirty="0" smtClean="0"/>
              <a:t>Pseudomonas</a:t>
            </a:r>
            <a:r>
              <a:rPr lang="en-US" dirty="0" smtClean="0"/>
              <a:t> spp.). </a:t>
            </a:r>
          </a:p>
          <a:p>
            <a:pPr algn="just" rtl="0"/>
            <a:r>
              <a:rPr lang="en-US" dirty="0" err="1" smtClean="0"/>
              <a:t>Tigecycline</a:t>
            </a:r>
            <a:r>
              <a:rPr lang="en-US" dirty="0" smtClean="0"/>
              <a:t> has prominent gastrointestinal side-effects.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/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Nitroimidazoles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(</a:t>
            </a:r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metronidazole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b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tinidazole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):</a:t>
            </a:r>
            <a:endParaRPr lang="ar-IQ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err="1" smtClean="0"/>
              <a:t>Nitroimidazoles</a:t>
            </a:r>
            <a:r>
              <a:rPr lang="en-US" dirty="0" smtClean="0"/>
              <a:t> are highly active against strictly anaerobic bacteria, especially </a:t>
            </a:r>
            <a:r>
              <a:rPr lang="en-US" u="sng" dirty="0" smtClean="0"/>
              <a:t>B</a:t>
            </a:r>
            <a:r>
              <a:rPr lang="en-US" dirty="0" smtClean="0"/>
              <a:t>. </a:t>
            </a:r>
            <a:r>
              <a:rPr lang="en-US" u="sng" dirty="0" err="1" smtClean="0"/>
              <a:t>fragilis</a:t>
            </a:r>
            <a:r>
              <a:rPr lang="en-US" dirty="0" smtClean="0"/>
              <a:t>, </a:t>
            </a:r>
            <a:r>
              <a:rPr lang="en-US" u="sng" dirty="0" smtClean="0"/>
              <a:t>C</a:t>
            </a:r>
            <a:r>
              <a:rPr lang="en-US" dirty="0" smtClean="0"/>
              <a:t>. </a:t>
            </a:r>
            <a:r>
              <a:rPr lang="en-US" u="sng" dirty="0" err="1" smtClean="0"/>
              <a:t>difficile</a:t>
            </a:r>
            <a:r>
              <a:rPr lang="en-US" dirty="0" smtClean="0"/>
              <a:t> and other </a:t>
            </a:r>
            <a:r>
              <a:rPr lang="en-US" u="sng" dirty="0" smtClean="0"/>
              <a:t>Clostridium</a:t>
            </a:r>
            <a:r>
              <a:rPr lang="en-US" dirty="0" smtClean="0"/>
              <a:t> spp. </a:t>
            </a:r>
          </a:p>
          <a:p>
            <a:pPr algn="just" rtl="0"/>
            <a:r>
              <a:rPr lang="en-US" dirty="0" smtClean="0"/>
              <a:t>They also have significant anti-</a:t>
            </a:r>
            <a:r>
              <a:rPr lang="en-US" dirty="0" err="1" smtClean="0"/>
              <a:t>protozoal</a:t>
            </a:r>
            <a:r>
              <a:rPr lang="en-US" dirty="0" smtClean="0"/>
              <a:t> activity against amoebae and </a:t>
            </a:r>
            <a:r>
              <a:rPr lang="en-US" u="sng" dirty="0" err="1" smtClean="0"/>
              <a:t>Giardia</a:t>
            </a:r>
            <a:r>
              <a:rPr lang="en-US" dirty="0" smtClean="0"/>
              <a:t> </a:t>
            </a:r>
            <a:r>
              <a:rPr lang="en-US" u="sng" dirty="0" err="1" smtClean="0"/>
              <a:t>lamblia</a:t>
            </a:r>
            <a:r>
              <a:rPr lang="en-US" dirty="0" smtClean="0"/>
              <a:t>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Pharmacokinetics: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•Almost completely absorbed after oral administration (60% after rectal administration).</a:t>
            </a:r>
          </a:p>
          <a:p>
            <a:pPr algn="just" rtl="0">
              <a:buNone/>
            </a:pPr>
            <a:r>
              <a:rPr lang="en-US" dirty="0" smtClean="0"/>
              <a:t>•Well distributed, especially to brain and CSF.</a:t>
            </a:r>
          </a:p>
          <a:p>
            <a:pPr algn="just" rtl="0">
              <a:buNone/>
            </a:pPr>
            <a:r>
              <a:rPr lang="en-US" dirty="0" smtClean="0"/>
              <a:t>•Safe in pregnancy.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Adverse effects: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•Metallic taste (dose-dependent).</a:t>
            </a:r>
          </a:p>
          <a:p>
            <a:pPr algn="just" rtl="0">
              <a:buNone/>
            </a:pPr>
            <a:r>
              <a:rPr lang="en-US" dirty="0" smtClean="0"/>
              <a:t>•Severe vomiting if taken with alcohol—‘</a:t>
            </a:r>
            <a:r>
              <a:rPr lang="en-US" dirty="0" err="1" smtClean="0"/>
              <a:t>Antabuse</a:t>
            </a:r>
            <a:r>
              <a:rPr lang="en-US" dirty="0" smtClean="0"/>
              <a:t> effect’.</a:t>
            </a:r>
          </a:p>
          <a:p>
            <a:pPr algn="just" rtl="0">
              <a:buNone/>
            </a:pPr>
            <a:r>
              <a:rPr lang="en-US" dirty="0" smtClean="0"/>
              <a:t>•Peripheral neuropathy with prolonged use.</a:t>
            </a:r>
            <a:endParaRPr lang="ar-IQ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Other antibacterial agents:</a:t>
            </a:r>
            <a:endParaRPr lang="ar-IQ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Chloramphenicol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 rtl="0"/>
            <a:r>
              <a:rPr lang="en-US" dirty="0" smtClean="0"/>
              <a:t>This is a potent and cheap antibiotic, still widely prescribed throughout the world despite its potential toxicity. </a:t>
            </a:r>
          </a:p>
          <a:p>
            <a:pPr algn="just" rtl="0"/>
            <a:r>
              <a:rPr lang="en-US" dirty="0" smtClean="0"/>
              <a:t>Its use, however, is increasingly reserved for severe and life-threatening infections where other antibiotics are either unavailable or impractical.</a:t>
            </a:r>
            <a:endParaRPr lang="ar-IQ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It is </a:t>
            </a:r>
            <a:r>
              <a:rPr lang="en-US" dirty="0" err="1" smtClean="0"/>
              <a:t>bacteriostatic</a:t>
            </a:r>
            <a:r>
              <a:rPr lang="en-US" dirty="0" smtClean="0"/>
              <a:t> to most organisms but apparently bactericidal to </a:t>
            </a:r>
            <a:r>
              <a:rPr lang="en-US" u="sng" dirty="0" smtClean="0"/>
              <a:t>H</a:t>
            </a:r>
            <a:r>
              <a:rPr lang="en-US" dirty="0" smtClean="0"/>
              <a:t>. </a:t>
            </a:r>
            <a:r>
              <a:rPr lang="en-US" u="sng" dirty="0" err="1" smtClean="0"/>
              <a:t>influenzae</a:t>
            </a:r>
            <a:r>
              <a:rPr lang="en-US" dirty="0" smtClean="0"/>
              <a:t>, </a:t>
            </a:r>
            <a:r>
              <a:rPr lang="en-US" u="sng" dirty="0" smtClean="0"/>
              <a:t>Strep</a:t>
            </a:r>
            <a:r>
              <a:rPr lang="en-US" dirty="0" smtClean="0"/>
              <a:t>. </a:t>
            </a:r>
            <a:r>
              <a:rPr lang="en-US" u="sng" dirty="0" err="1" smtClean="0"/>
              <a:t>pneumoniae</a:t>
            </a:r>
            <a:r>
              <a:rPr lang="en-US" dirty="0" smtClean="0"/>
              <a:t> and </a:t>
            </a:r>
            <a:r>
              <a:rPr lang="en-US" u="sng" dirty="0" smtClean="0"/>
              <a:t>N</a:t>
            </a:r>
            <a:r>
              <a:rPr lang="en-US" dirty="0" smtClean="0"/>
              <a:t>. </a:t>
            </a:r>
            <a:r>
              <a:rPr lang="en-US" u="sng" dirty="0" err="1" smtClean="0"/>
              <a:t>meningitidis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It has a very broad spectrum of activity against aerobic and anaerobic organisms, </a:t>
            </a:r>
            <a:r>
              <a:rPr lang="en-US" dirty="0" err="1" smtClean="0"/>
              <a:t>spirochaetes</a:t>
            </a:r>
            <a:r>
              <a:rPr lang="en-US" dirty="0" smtClean="0"/>
              <a:t>, </a:t>
            </a:r>
            <a:r>
              <a:rPr lang="en-US" u="sng" dirty="0" err="1" smtClean="0"/>
              <a:t>Rickettsia</a:t>
            </a:r>
            <a:r>
              <a:rPr lang="en-US" dirty="0" smtClean="0"/>
              <a:t>, </a:t>
            </a:r>
            <a:r>
              <a:rPr lang="en-US" u="sng" dirty="0" smtClean="0"/>
              <a:t>Chlamydia</a:t>
            </a:r>
            <a:r>
              <a:rPr lang="en-US" dirty="0" smtClean="0"/>
              <a:t> and </a:t>
            </a:r>
            <a:r>
              <a:rPr lang="en-US" u="sng" dirty="0" err="1" smtClean="0"/>
              <a:t>Mycoplasma</a:t>
            </a:r>
            <a:r>
              <a:rPr lang="en-US" dirty="0" smtClean="0"/>
              <a:t> spp. </a:t>
            </a:r>
            <a:endParaRPr lang="ar-IQ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 It also has quite useful activity against anaerobes such as </a:t>
            </a:r>
            <a:r>
              <a:rPr lang="en-US" u="sng" dirty="0" err="1" smtClean="0"/>
              <a:t>Bacteroides</a:t>
            </a:r>
            <a:r>
              <a:rPr lang="en-US" dirty="0" smtClean="0"/>
              <a:t> </a:t>
            </a:r>
            <a:r>
              <a:rPr lang="en-US" u="sng" dirty="0" err="1" smtClean="0"/>
              <a:t>fragilis</a:t>
            </a:r>
            <a:r>
              <a:rPr lang="en-US" dirty="0" smtClean="0"/>
              <a:t>. </a:t>
            </a:r>
          </a:p>
          <a:p>
            <a:pPr algn="just" rtl="0"/>
            <a:r>
              <a:rPr lang="en-US" dirty="0" smtClean="0"/>
              <a:t>It competes with </a:t>
            </a:r>
            <a:r>
              <a:rPr lang="en-US" dirty="0" err="1" smtClean="0"/>
              <a:t>macrolides</a:t>
            </a:r>
            <a:r>
              <a:rPr lang="en-US" dirty="0" smtClean="0"/>
              <a:t> and </a:t>
            </a:r>
            <a:r>
              <a:rPr lang="en-US" dirty="0" err="1" smtClean="0"/>
              <a:t>lincosamides</a:t>
            </a:r>
            <a:r>
              <a:rPr lang="en-US" dirty="0" smtClean="0"/>
              <a:t> for ribosomal binding sites, so should not be used in combination with these agents.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Pharmacokinetics:</a:t>
            </a:r>
            <a:endParaRPr lang="ar-IQ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None/>
            </a:pPr>
            <a:r>
              <a:rPr lang="en-US" dirty="0" smtClean="0"/>
              <a:t>•Well absorbed after </a:t>
            </a:r>
            <a:r>
              <a:rPr lang="en-US" dirty="0" err="1" smtClean="0"/>
              <a:t>i.v</a:t>
            </a:r>
            <a:r>
              <a:rPr lang="en-US" dirty="0" smtClean="0"/>
              <a:t>. or oral dose (not </a:t>
            </a:r>
            <a:r>
              <a:rPr lang="en-US" dirty="0" err="1" smtClean="0"/>
              <a:t>i.m</a:t>
            </a:r>
            <a:r>
              <a:rPr lang="en-US" dirty="0" smtClean="0"/>
              <a:t>.). Good tissue distribution and levels.</a:t>
            </a:r>
          </a:p>
          <a:p>
            <a:pPr algn="just" rtl="0">
              <a:buNone/>
            </a:pPr>
            <a:r>
              <a:rPr lang="en-US" dirty="0" smtClean="0"/>
              <a:t>• Good CSF levels.</a:t>
            </a:r>
          </a:p>
          <a:p>
            <a:pPr algn="just" rtl="0">
              <a:buNone/>
            </a:pPr>
            <a:r>
              <a:rPr lang="en-US" dirty="0" smtClean="0"/>
              <a:t>• Crosses placenta and reaches breast milk.</a:t>
            </a:r>
          </a:p>
          <a:p>
            <a:pPr algn="just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سبوك">
  <a:themeElements>
    <a:clrScheme name="مخصص 1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FE19FF"/>
      </a:accent1>
      <a:accent2>
        <a:srgbClr val="FFC000"/>
      </a:accent2>
      <a:accent3>
        <a:srgbClr val="FF0000"/>
      </a:accent3>
      <a:accent4>
        <a:srgbClr val="00B050"/>
      </a:accent4>
      <a:accent5>
        <a:srgbClr val="0000FF"/>
      </a:accent5>
      <a:accent6>
        <a:srgbClr val="00B0F0"/>
      </a:accent6>
      <a:hlink>
        <a:srgbClr val="0000FF"/>
      </a:hlink>
      <a:folHlink>
        <a:srgbClr val="800080"/>
      </a:folHlink>
    </a:clrScheme>
    <a:fontScheme name="Office كلاسيكي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سبو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822</TotalTime>
  <Words>7232</Words>
  <Application>Microsoft Office PowerPoint</Application>
  <PresentationFormat>On-screen Show (4:3)</PresentationFormat>
  <Paragraphs>507</Paragraphs>
  <Slides>188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188</vt:i4>
      </vt:variant>
    </vt:vector>
  </HeadingPairs>
  <TitlesOfParts>
    <vt:vector size="193" baseType="lpstr">
      <vt:lpstr>Arial</vt:lpstr>
      <vt:lpstr>Times New Roman</vt:lpstr>
      <vt:lpstr>Wingdings</vt:lpstr>
      <vt:lpstr>Wingdings 2</vt:lpstr>
      <vt:lpstr>مسبوك</vt:lpstr>
      <vt:lpstr>TREATMENT OF INFECTIOUS DISEASES</vt:lpstr>
      <vt:lpstr>The key components of treating infectious disease are:</vt:lpstr>
      <vt:lpstr>PowerPoint Presentation</vt:lpstr>
      <vt:lpstr>Principles of antimicrobial therapy:</vt:lpstr>
      <vt:lpstr>PowerPoint Presentation</vt:lpstr>
      <vt:lpstr>Antimicrobial action and spectrum:</vt:lpstr>
      <vt:lpstr>PowerPoint Presentation</vt:lpstr>
      <vt:lpstr>PowerPoint Presentation</vt:lpstr>
      <vt:lpstr>PowerPoint Presentation</vt:lpstr>
      <vt:lpstr>Empiric versus targeted therapy:</vt:lpstr>
      <vt:lpstr>PowerPoint Presentation</vt:lpstr>
      <vt:lpstr>Combination therapy:</vt:lpstr>
      <vt:lpstr>PowerPoint Presentation</vt:lpstr>
      <vt:lpstr>Antimicrobial resistance: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Duration of therapy:</vt:lpstr>
      <vt:lpstr>PowerPoint Presentation</vt:lpstr>
      <vt:lpstr>Antimicrobial prophylaxis:</vt:lpstr>
      <vt:lpstr>PowerPoint Presentation</vt:lpstr>
      <vt:lpstr>Therapeutic drug monitoring:</vt:lpstr>
      <vt:lpstr>PowerPoint Presentation</vt:lpstr>
      <vt:lpstr>Beta-lactam antibiotics:</vt:lpstr>
      <vt:lpstr>PowerPoint Presentation</vt:lpstr>
      <vt:lpstr>Pharmacokinetics:</vt:lpstr>
      <vt:lpstr>PowerPoint Presentation</vt:lpstr>
      <vt:lpstr>PowerPoint Presentation</vt:lpstr>
      <vt:lpstr>Adverse reactions:</vt:lpstr>
      <vt:lpstr>PowerPoint Presentation</vt:lpstr>
      <vt:lpstr>PowerPoint Presentation</vt:lpstr>
      <vt:lpstr>PowerPoint Presentation</vt:lpstr>
      <vt:lpstr>Drug interactions:</vt:lpstr>
      <vt:lpstr>Penicillins: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Cephalosporins and cephamycins: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Monobactams:</vt:lpstr>
      <vt:lpstr>Carbapenems:</vt:lpstr>
      <vt:lpstr>Macrolide and lincosamide antibiotics:</vt:lpstr>
      <vt:lpstr>PowerPoint Presentation</vt:lpstr>
      <vt:lpstr>PowerPoint Presentation</vt:lpstr>
      <vt:lpstr>Pharmacokinetics:</vt:lpstr>
      <vt:lpstr>PowerPoint Presentation</vt:lpstr>
      <vt:lpstr>Adverse effects:</vt:lpstr>
      <vt:lpstr>Ketolides:</vt:lpstr>
      <vt:lpstr>PowerPoint Presentation</vt:lpstr>
      <vt:lpstr>Aminoglycosides:</vt:lpstr>
      <vt:lpstr>PowerPoint Presentation</vt:lpstr>
      <vt:lpstr>Pharmacokinetics:</vt:lpstr>
      <vt:lpstr>PowerPoint Presentation</vt:lpstr>
      <vt:lpstr>Gentamicin dosing:</vt:lpstr>
      <vt:lpstr>PowerPoint Presentation</vt:lpstr>
      <vt:lpstr>PowerPoint Presentation</vt:lpstr>
      <vt:lpstr>PowerPoint Presentation</vt:lpstr>
      <vt:lpstr>Adverse reactions:</vt:lpstr>
      <vt:lpstr>Quinolones and fluoroquinolones:</vt:lpstr>
      <vt:lpstr>PowerPoint Presentation</vt:lpstr>
      <vt:lpstr>PowerPoint Presentation</vt:lpstr>
      <vt:lpstr>Pharmacokinetics:</vt:lpstr>
      <vt:lpstr>Adverse reactions:</vt:lpstr>
      <vt:lpstr>PowerPoint Presentation</vt:lpstr>
      <vt:lpstr>PowerPoint Presentation</vt:lpstr>
      <vt:lpstr>Glycopeptides:</vt:lpstr>
      <vt:lpstr>PowerPoint Presentation</vt:lpstr>
      <vt:lpstr>Pharmacokinetics:</vt:lpstr>
      <vt:lpstr>Adverse effects:</vt:lpstr>
      <vt:lpstr>Folate antagonists:</vt:lpstr>
      <vt:lpstr>PowerPoint Presentation</vt:lpstr>
      <vt:lpstr>PowerPoint Presentation</vt:lpstr>
      <vt:lpstr>Pharmacokinetics:</vt:lpstr>
      <vt:lpstr>Adverse reactions:</vt:lpstr>
      <vt:lpstr>PowerPoint Presentation</vt:lpstr>
      <vt:lpstr>Tetracyclines and glycylcyclines:</vt:lpstr>
      <vt:lpstr>PowerPoint Presentation</vt:lpstr>
      <vt:lpstr>Pharmacokineticsis:</vt:lpstr>
      <vt:lpstr>Adverse reactions:</vt:lpstr>
      <vt:lpstr>Glycylcyclines (tigecycline):</vt:lpstr>
      <vt:lpstr>Nitroimidazoles (metronidazole,  tinidazole):</vt:lpstr>
      <vt:lpstr>Pharmacokinetics:</vt:lpstr>
      <vt:lpstr>Adverse effects:</vt:lpstr>
      <vt:lpstr>Other antibacterial agents:</vt:lpstr>
      <vt:lpstr>PowerPoint Presentation</vt:lpstr>
      <vt:lpstr>PowerPoint Presentation</vt:lpstr>
      <vt:lpstr>Pharmacokinetics:</vt:lpstr>
      <vt:lpstr>Adverse reactions:</vt:lpstr>
      <vt:lpstr>Daptomycin:</vt:lpstr>
      <vt:lpstr>Fusidic acid:</vt:lpstr>
      <vt:lpstr>PowerPoint Presentation</vt:lpstr>
      <vt:lpstr>Nitrofurantoin:</vt:lpstr>
      <vt:lpstr>Linezolid:</vt:lpstr>
      <vt:lpstr>PowerPoint Presentation</vt:lpstr>
      <vt:lpstr>PowerPoint Presentation</vt:lpstr>
      <vt:lpstr>Spectinomycin:</vt:lpstr>
      <vt:lpstr>PowerPoint Presentation</vt:lpstr>
      <vt:lpstr>Streptogramins:</vt:lpstr>
      <vt:lpstr>PowerPoint Presentation</vt:lpstr>
      <vt:lpstr>Antifungal agents:</vt:lpstr>
      <vt:lpstr>PowerPoint Presentation</vt:lpstr>
      <vt:lpstr>PowerPoint Presentation</vt:lpstr>
      <vt:lpstr>Imidazoles:</vt:lpstr>
      <vt:lpstr>PowerPoint Presentation</vt:lpstr>
      <vt:lpstr>Triazoles:</vt:lpstr>
      <vt:lpstr>PowerPoint Presentation</vt:lpstr>
      <vt:lpstr>PowerPoint Presentation</vt:lpstr>
      <vt:lpstr>2. Echinocandins:</vt:lpstr>
      <vt:lpstr>3. Polyenes:</vt:lpstr>
      <vt:lpstr>PowerPoint Presentation</vt:lpstr>
      <vt:lpstr>PowerPoint Presentation</vt:lpstr>
      <vt:lpstr>PowerPoint Presentation</vt:lpstr>
      <vt:lpstr>Lipid formulations of amphotericin B:</vt:lpstr>
      <vt:lpstr>PowerPoint Presentation</vt:lpstr>
      <vt:lpstr>Other antifungal agents:</vt:lpstr>
      <vt:lpstr>Griseofulvin:</vt:lpstr>
      <vt:lpstr>PowerPoint Presentation</vt:lpstr>
      <vt:lpstr>Terbinafine:</vt:lpstr>
      <vt:lpstr>PowerPoint Presentation</vt:lpstr>
      <vt:lpstr>Antiviral agents:</vt:lpstr>
      <vt:lpstr>PowerPoint Presentation</vt:lpstr>
      <vt:lpstr>Anti-herpes virus agents:</vt:lpstr>
      <vt:lpstr>PowerPoint Presentation</vt:lpstr>
      <vt:lpstr>b.Ganciclovir:</vt:lpstr>
      <vt:lpstr>c.Cidofovir:</vt:lpstr>
      <vt:lpstr>d.Foscarnet:</vt:lpstr>
      <vt:lpstr>Anti-influenza agents:</vt:lpstr>
      <vt:lpstr>PowerPoint Presentation</vt:lpstr>
      <vt:lpstr>b.Amantadine and rimantadine:</vt:lpstr>
      <vt:lpstr>PowerPoint Presentation</vt:lpstr>
      <vt:lpstr>Other antiviral agents:</vt:lpstr>
      <vt:lpstr>Lamivudine, adefovir dipivoxil,tenofovir, entecavir and telbivudine:</vt:lpstr>
      <vt:lpstr>PowerPoint Presentation</vt:lpstr>
      <vt:lpstr>PowerPoint Presentation</vt:lpstr>
      <vt:lpstr>Interferon-α:</vt:lpstr>
      <vt:lpstr>Antiparasitic agents:</vt:lpstr>
      <vt:lpstr>PowerPoint Presentation</vt:lpstr>
      <vt:lpstr>b.Bithionol:</vt:lpstr>
      <vt:lpstr>c. Diethylcarbamazine (DEC):</vt:lpstr>
      <vt:lpstr>d. Ivermectin:</vt:lpstr>
      <vt:lpstr>e. Niclosamide:</vt:lpstr>
      <vt:lpstr>f. Piperazine:</vt:lpstr>
      <vt:lpstr>g. Praziquantel:</vt:lpstr>
      <vt:lpstr>PowerPoint Presentation</vt:lpstr>
      <vt:lpstr>h. Pyrantel pamoate:</vt:lpstr>
      <vt:lpstr>i. Thiabendazole:</vt:lpstr>
      <vt:lpstr>Antimalarial agents:</vt:lpstr>
      <vt:lpstr>PowerPoint Presentation</vt:lpstr>
      <vt:lpstr>PowerPoint Presentation</vt:lpstr>
      <vt:lpstr>b. Atovaquone:</vt:lpstr>
      <vt:lpstr>PowerPoint Presentation</vt:lpstr>
      <vt:lpstr>c. Folate synthesis inhibitors (proguanil, pyrimethamine-sulfadoxine):</vt:lpstr>
      <vt:lpstr>d. Quinoline-containing compounds:</vt:lpstr>
      <vt:lpstr>PowerPoint Presentation</vt:lpstr>
      <vt:lpstr>PowerPoint Presentation</vt:lpstr>
      <vt:lpstr>PowerPoint Presentation</vt:lpstr>
      <vt:lpstr>PowerPoint Presentation</vt:lpstr>
      <vt:lpstr>e. Lumefantrine:</vt:lpstr>
      <vt:lpstr>Drugs used in trypanosomiasis:</vt:lpstr>
      <vt:lpstr>b. Eflornithine:</vt:lpstr>
      <vt:lpstr>PowerPoint Presentation</vt:lpstr>
      <vt:lpstr>c. Melarsoprol:</vt:lpstr>
      <vt:lpstr>d. Nifurtimox:</vt:lpstr>
      <vt:lpstr>e. Pentamidine isetionate:</vt:lpstr>
      <vt:lpstr>PowerPoint Presentation</vt:lpstr>
      <vt:lpstr>f. Suramin:</vt:lpstr>
      <vt:lpstr>Other antiprotozoal agents:</vt:lpstr>
      <vt:lpstr>PowerPoint Presentation</vt:lpstr>
      <vt:lpstr>Diloxanide furoate:</vt:lpstr>
      <vt:lpstr>Iodoquinol (di-iodohydroxyquinoline):</vt:lpstr>
      <vt:lpstr>PowerPoint Presentation</vt:lpstr>
      <vt:lpstr>Nitazoxanide:</vt:lpstr>
      <vt:lpstr>PowerPoint Presentation</vt:lpstr>
      <vt:lpstr>Paromomycin: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INFECTIOUS DISEASES</dc:title>
  <dc:creator>hasna</dc:creator>
  <cp:lastModifiedBy>Dell</cp:lastModifiedBy>
  <cp:revision>68</cp:revision>
  <dcterms:created xsi:type="dcterms:W3CDTF">2015-09-07T17:07:17Z</dcterms:created>
  <dcterms:modified xsi:type="dcterms:W3CDTF">2021-10-27T16:02:54Z</dcterms:modified>
</cp:coreProperties>
</file>